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7" r:id="rId1"/>
  </p:sldMasterIdLst>
  <p:sldIdLst>
    <p:sldId id="256" r:id="rId2"/>
    <p:sldId id="257" r:id="rId3"/>
    <p:sldId id="296" r:id="rId4"/>
    <p:sldId id="304" r:id="rId5"/>
    <p:sldId id="292" r:id="rId6"/>
    <p:sldId id="285" r:id="rId7"/>
    <p:sldId id="302" r:id="rId8"/>
    <p:sldId id="301" r:id="rId9"/>
    <p:sldId id="294" r:id="rId10"/>
    <p:sldId id="305" r:id="rId11"/>
    <p:sldId id="310" r:id="rId12"/>
    <p:sldId id="299" r:id="rId13"/>
    <p:sldId id="313" r:id="rId14"/>
    <p:sldId id="309" r:id="rId15"/>
    <p:sldId id="306" r:id="rId16"/>
    <p:sldId id="307" r:id="rId17"/>
    <p:sldId id="311" r:id="rId18"/>
    <p:sldId id="314" r:id="rId19"/>
    <p:sldId id="315" r:id="rId20"/>
    <p:sldId id="312" r:id="rId21"/>
    <p:sldId id="316" r:id="rId22"/>
    <p:sldId id="286" r:id="rId23"/>
    <p:sldId id="298" r:id="rId24"/>
    <p:sldId id="287" r:id="rId25"/>
    <p:sldId id="288"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5" autoAdjust="0"/>
    <p:restoredTop sz="94660"/>
  </p:normalViewPr>
  <p:slideViewPr>
    <p:cSldViewPr snapToGrid="0">
      <p:cViewPr varScale="1">
        <p:scale>
          <a:sx n="134" d="100"/>
          <a:sy n="134" d="100"/>
        </p:scale>
        <p:origin x="144" y="8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2C9A600-04CD-4590-89C1-BF43DBF37669}" type="doc">
      <dgm:prSet loTypeId="urn:microsoft.com/office/officeart/2005/8/layout/process2" loCatId="process" qsTypeId="urn:microsoft.com/office/officeart/2005/8/quickstyle/simple1" qsCatId="simple" csTypeId="urn:microsoft.com/office/officeart/2005/8/colors/accent1_2" csCatId="accent1" phldr="1"/>
      <dgm:spPr/>
    </dgm:pt>
    <dgm:pt modelId="{731B0D0D-9999-438C-8940-820B8FF90D3B}">
      <dgm:prSet phldrT="[Text]" custT="1"/>
      <dgm:spPr/>
      <dgm:t>
        <a:bodyPr/>
        <a:lstStyle/>
        <a:p>
          <a:pPr algn="ctr"/>
          <a:r>
            <a:rPr lang="en-US" sz="1600" dirty="0">
              <a:latin typeface="Times New Roman" panose="02020603050405020304" pitchFamily="18" charset="0"/>
              <a:cs typeface="Times New Roman" panose="02020603050405020304" pitchFamily="18" charset="0"/>
            </a:rPr>
            <a:t>Collect Inspection Data</a:t>
          </a:r>
        </a:p>
      </dgm:t>
    </dgm:pt>
    <dgm:pt modelId="{DC8C621B-0AAA-4DB3-B342-DE76CC401BA8}" type="parTrans" cxnId="{EE5BEBEC-76D9-485F-AD49-EC41A61DEA86}">
      <dgm:prSet/>
      <dgm:spPr/>
      <dgm:t>
        <a:bodyPr/>
        <a:lstStyle/>
        <a:p>
          <a:pPr algn="ctr"/>
          <a:endParaRPr lang="en-US" sz="1200">
            <a:latin typeface="Times New Roman" panose="02020603050405020304" pitchFamily="18" charset="0"/>
            <a:cs typeface="Times New Roman" panose="02020603050405020304" pitchFamily="18" charset="0"/>
          </a:endParaRPr>
        </a:p>
      </dgm:t>
    </dgm:pt>
    <dgm:pt modelId="{471A91D1-D7E9-4F0B-8978-AFE45FFFC104}" type="sibTrans" cxnId="{EE5BEBEC-76D9-485F-AD49-EC41A61DEA86}">
      <dgm:prSet custT="1"/>
      <dgm:spPr/>
      <dgm:t>
        <a:bodyPr/>
        <a:lstStyle/>
        <a:p>
          <a:pPr algn="ctr"/>
          <a:endParaRPr lang="en-US" sz="1200">
            <a:latin typeface="Times New Roman" panose="02020603050405020304" pitchFamily="18" charset="0"/>
            <a:cs typeface="Times New Roman" panose="02020603050405020304" pitchFamily="18" charset="0"/>
          </a:endParaRPr>
        </a:p>
      </dgm:t>
    </dgm:pt>
    <dgm:pt modelId="{74912E07-1389-4339-BB72-D5897C178F56}">
      <dgm:prSet phldrT="[Text]" custT="1"/>
      <dgm:spPr/>
      <dgm:t>
        <a:bodyPr/>
        <a:lstStyle/>
        <a:p>
          <a:pPr algn="ctr"/>
          <a:r>
            <a:rPr lang="en-US" sz="1600" dirty="0">
              <a:latin typeface="Times New Roman" panose="02020603050405020304" pitchFamily="18" charset="0"/>
              <a:cs typeface="Times New Roman" panose="02020603050405020304" pitchFamily="18" charset="0"/>
            </a:rPr>
            <a:t>Explore and Understand the Data</a:t>
          </a:r>
        </a:p>
      </dgm:t>
    </dgm:pt>
    <dgm:pt modelId="{4C7DA21F-F216-47D9-8CB8-5291D965D565}" type="parTrans" cxnId="{F79C255F-BF63-4A89-99FF-BF31F068D46B}">
      <dgm:prSet/>
      <dgm:spPr/>
      <dgm:t>
        <a:bodyPr/>
        <a:lstStyle/>
        <a:p>
          <a:pPr algn="ctr"/>
          <a:endParaRPr lang="en-US" sz="1200">
            <a:latin typeface="Times New Roman" panose="02020603050405020304" pitchFamily="18" charset="0"/>
            <a:cs typeface="Times New Roman" panose="02020603050405020304" pitchFamily="18" charset="0"/>
          </a:endParaRPr>
        </a:p>
      </dgm:t>
    </dgm:pt>
    <dgm:pt modelId="{7F37D3DD-CAEA-466D-9900-8CCFF1F3CA33}" type="sibTrans" cxnId="{F79C255F-BF63-4A89-99FF-BF31F068D46B}">
      <dgm:prSet custT="1"/>
      <dgm:spPr/>
      <dgm:t>
        <a:bodyPr/>
        <a:lstStyle/>
        <a:p>
          <a:pPr algn="ctr"/>
          <a:endParaRPr lang="en-US" sz="1200">
            <a:latin typeface="Times New Roman" panose="02020603050405020304" pitchFamily="18" charset="0"/>
            <a:cs typeface="Times New Roman" panose="02020603050405020304" pitchFamily="18" charset="0"/>
          </a:endParaRPr>
        </a:p>
      </dgm:t>
    </dgm:pt>
    <dgm:pt modelId="{63A8844C-C793-484D-95B1-2A8EBF1DD4E4}">
      <dgm:prSet phldrT="[Text]" custT="1"/>
      <dgm:spPr/>
      <dgm:t>
        <a:bodyPr/>
        <a:lstStyle/>
        <a:p>
          <a:pPr algn="ctr"/>
          <a:r>
            <a:rPr lang="en-US" sz="1600">
              <a:latin typeface="Times New Roman" panose="02020603050405020304" pitchFamily="18" charset="0"/>
              <a:cs typeface="Times New Roman" panose="02020603050405020304" pitchFamily="18" charset="0"/>
            </a:rPr>
            <a:t>Data preparation and preprocessing</a:t>
          </a:r>
        </a:p>
      </dgm:t>
    </dgm:pt>
    <dgm:pt modelId="{0352D2FC-2EB9-48BB-867F-BBC35693F9CE}" type="parTrans" cxnId="{C55DB9FF-D1F2-4087-91A5-596DC3174773}">
      <dgm:prSet/>
      <dgm:spPr/>
      <dgm:t>
        <a:bodyPr/>
        <a:lstStyle/>
        <a:p>
          <a:pPr algn="ctr"/>
          <a:endParaRPr lang="en-US" sz="1200">
            <a:latin typeface="Times New Roman" panose="02020603050405020304" pitchFamily="18" charset="0"/>
            <a:cs typeface="Times New Roman" panose="02020603050405020304" pitchFamily="18" charset="0"/>
          </a:endParaRPr>
        </a:p>
      </dgm:t>
    </dgm:pt>
    <dgm:pt modelId="{BE09D47D-94D5-4FDE-9B88-DF066CDC2E9D}" type="sibTrans" cxnId="{C55DB9FF-D1F2-4087-91A5-596DC3174773}">
      <dgm:prSet custT="1"/>
      <dgm:spPr/>
      <dgm:t>
        <a:bodyPr/>
        <a:lstStyle/>
        <a:p>
          <a:pPr algn="ctr"/>
          <a:endParaRPr lang="en-US" sz="1200">
            <a:latin typeface="Times New Roman" panose="02020603050405020304" pitchFamily="18" charset="0"/>
            <a:cs typeface="Times New Roman" panose="02020603050405020304" pitchFamily="18" charset="0"/>
          </a:endParaRPr>
        </a:p>
      </dgm:t>
    </dgm:pt>
    <dgm:pt modelId="{66B29ECB-946F-4B4F-93DC-F9FB4E4A0EC1}">
      <dgm:prSet phldrT="[Text]" custT="1"/>
      <dgm:spPr/>
      <dgm:t>
        <a:bodyPr/>
        <a:lstStyle/>
        <a:p>
          <a:pPr algn="ctr"/>
          <a:r>
            <a:rPr lang="en-US" sz="1600">
              <a:latin typeface="Times New Roman" panose="02020603050405020304" pitchFamily="18" charset="0"/>
              <a:cs typeface="Times New Roman" panose="02020603050405020304" pitchFamily="18" charset="0"/>
            </a:rPr>
            <a:t>Modeling</a:t>
          </a:r>
        </a:p>
      </dgm:t>
    </dgm:pt>
    <dgm:pt modelId="{381DCEFC-D7D0-4BBD-BF35-59F25690B2D3}" type="parTrans" cxnId="{6F96DA5C-E906-4B72-99B3-1475FBE40039}">
      <dgm:prSet/>
      <dgm:spPr/>
      <dgm:t>
        <a:bodyPr/>
        <a:lstStyle/>
        <a:p>
          <a:endParaRPr lang="en-US" sz="1200">
            <a:latin typeface="Times New Roman" panose="02020603050405020304" pitchFamily="18" charset="0"/>
            <a:cs typeface="Times New Roman" panose="02020603050405020304" pitchFamily="18" charset="0"/>
          </a:endParaRPr>
        </a:p>
      </dgm:t>
    </dgm:pt>
    <dgm:pt modelId="{50A13C24-D6D7-4813-9F35-C61D1518A4A3}" type="sibTrans" cxnId="{6F96DA5C-E906-4B72-99B3-1475FBE40039}">
      <dgm:prSet custT="1"/>
      <dgm:spPr/>
      <dgm:t>
        <a:bodyPr/>
        <a:lstStyle/>
        <a:p>
          <a:endParaRPr lang="en-US" sz="1200">
            <a:latin typeface="Times New Roman" panose="02020603050405020304" pitchFamily="18" charset="0"/>
            <a:cs typeface="Times New Roman" panose="02020603050405020304" pitchFamily="18" charset="0"/>
          </a:endParaRPr>
        </a:p>
      </dgm:t>
    </dgm:pt>
    <dgm:pt modelId="{CA2D3AE7-76F2-4948-9B0A-215F22A6BB54}">
      <dgm:prSet phldrT="[Text]" custT="1"/>
      <dgm:spPr/>
      <dgm:t>
        <a:bodyPr/>
        <a:lstStyle/>
        <a:p>
          <a:pPr algn="ctr"/>
          <a:r>
            <a:rPr lang="en-US" sz="1600">
              <a:latin typeface="Times New Roman" panose="02020603050405020304" pitchFamily="18" charset="0"/>
              <a:cs typeface="Times New Roman" panose="02020603050405020304" pitchFamily="18" charset="0"/>
            </a:rPr>
            <a:t>Evaluation and Testing</a:t>
          </a:r>
        </a:p>
      </dgm:t>
    </dgm:pt>
    <dgm:pt modelId="{4432517B-8957-416B-B880-1816E5B0C3E4}" type="parTrans" cxnId="{0283120B-B118-4156-B77D-84CA2D5928F0}">
      <dgm:prSet/>
      <dgm:spPr/>
      <dgm:t>
        <a:bodyPr/>
        <a:lstStyle/>
        <a:p>
          <a:endParaRPr lang="en-US" sz="1200">
            <a:latin typeface="Times New Roman" panose="02020603050405020304" pitchFamily="18" charset="0"/>
            <a:cs typeface="Times New Roman" panose="02020603050405020304" pitchFamily="18" charset="0"/>
          </a:endParaRPr>
        </a:p>
      </dgm:t>
    </dgm:pt>
    <dgm:pt modelId="{66B37025-7CC9-4E37-AD34-68799C7FF0BE}" type="sibTrans" cxnId="{0283120B-B118-4156-B77D-84CA2D5928F0}">
      <dgm:prSet/>
      <dgm:spPr/>
      <dgm:t>
        <a:bodyPr/>
        <a:lstStyle/>
        <a:p>
          <a:endParaRPr lang="en-US" sz="1200">
            <a:latin typeface="Times New Roman" panose="02020603050405020304" pitchFamily="18" charset="0"/>
            <a:cs typeface="Times New Roman" panose="02020603050405020304" pitchFamily="18" charset="0"/>
          </a:endParaRPr>
        </a:p>
      </dgm:t>
    </dgm:pt>
    <dgm:pt modelId="{F0A5F408-C0E4-47ED-A6C2-DBA11C4ACD4E}" type="pres">
      <dgm:prSet presAssocID="{92C9A600-04CD-4590-89C1-BF43DBF37669}" presName="linearFlow" presStyleCnt="0">
        <dgm:presLayoutVars>
          <dgm:resizeHandles val="exact"/>
        </dgm:presLayoutVars>
      </dgm:prSet>
      <dgm:spPr/>
    </dgm:pt>
    <dgm:pt modelId="{6389AFF0-42E1-4528-B5C3-58D60939B986}" type="pres">
      <dgm:prSet presAssocID="{731B0D0D-9999-438C-8940-820B8FF90D3B}" presName="node" presStyleLbl="node1" presStyleIdx="0" presStyleCnt="5" custScaleX="275704">
        <dgm:presLayoutVars>
          <dgm:bulletEnabled val="1"/>
        </dgm:presLayoutVars>
      </dgm:prSet>
      <dgm:spPr/>
    </dgm:pt>
    <dgm:pt modelId="{BB833BE8-9365-48AB-A725-FAF1B520D3F4}" type="pres">
      <dgm:prSet presAssocID="{471A91D1-D7E9-4F0B-8978-AFE45FFFC104}" presName="sibTrans" presStyleLbl="sibTrans2D1" presStyleIdx="0" presStyleCnt="4"/>
      <dgm:spPr/>
    </dgm:pt>
    <dgm:pt modelId="{55A3F947-A2E2-401E-B0ED-46B63C12B88B}" type="pres">
      <dgm:prSet presAssocID="{471A91D1-D7E9-4F0B-8978-AFE45FFFC104}" presName="connectorText" presStyleLbl="sibTrans2D1" presStyleIdx="0" presStyleCnt="4"/>
      <dgm:spPr/>
    </dgm:pt>
    <dgm:pt modelId="{F43E1DA2-651E-40A2-A2E2-EDD4D6A7ADCE}" type="pres">
      <dgm:prSet presAssocID="{74912E07-1389-4339-BB72-D5897C178F56}" presName="node" presStyleLbl="node1" presStyleIdx="1" presStyleCnt="5" custScaleX="275704">
        <dgm:presLayoutVars>
          <dgm:bulletEnabled val="1"/>
        </dgm:presLayoutVars>
      </dgm:prSet>
      <dgm:spPr/>
    </dgm:pt>
    <dgm:pt modelId="{7A99A51E-0A47-44F8-80CB-85A964AEDC48}" type="pres">
      <dgm:prSet presAssocID="{7F37D3DD-CAEA-466D-9900-8CCFF1F3CA33}" presName="sibTrans" presStyleLbl="sibTrans2D1" presStyleIdx="1" presStyleCnt="4"/>
      <dgm:spPr/>
    </dgm:pt>
    <dgm:pt modelId="{DC459E9F-D484-4484-B8FB-00CC0CA89397}" type="pres">
      <dgm:prSet presAssocID="{7F37D3DD-CAEA-466D-9900-8CCFF1F3CA33}" presName="connectorText" presStyleLbl="sibTrans2D1" presStyleIdx="1" presStyleCnt="4"/>
      <dgm:spPr/>
    </dgm:pt>
    <dgm:pt modelId="{A0C6E388-F02E-40EA-926F-8179E9176409}" type="pres">
      <dgm:prSet presAssocID="{63A8844C-C793-484D-95B1-2A8EBF1DD4E4}" presName="node" presStyleLbl="node1" presStyleIdx="2" presStyleCnt="5" custScaleX="275704">
        <dgm:presLayoutVars>
          <dgm:bulletEnabled val="1"/>
        </dgm:presLayoutVars>
      </dgm:prSet>
      <dgm:spPr/>
    </dgm:pt>
    <dgm:pt modelId="{9A5CB07C-A31D-47AE-8B2D-EE013AEFDE82}" type="pres">
      <dgm:prSet presAssocID="{BE09D47D-94D5-4FDE-9B88-DF066CDC2E9D}" presName="sibTrans" presStyleLbl="sibTrans2D1" presStyleIdx="2" presStyleCnt="4"/>
      <dgm:spPr/>
    </dgm:pt>
    <dgm:pt modelId="{B8C63C6D-E881-499C-84B9-D1825062F38B}" type="pres">
      <dgm:prSet presAssocID="{BE09D47D-94D5-4FDE-9B88-DF066CDC2E9D}" presName="connectorText" presStyleLbl="sibTrans2D1" presStyleIdx="2" presStyleCnt="4"/>
      <dgm:spPr/>
    </dgm:pt>
    <dgm:pt modelId="{8716A442-C7AF-42C9-AE79-2B89B24DD349}" type="pres">
      <dgm:prSet presAssocID="{66B29ECB-946F-4B4F-93DC-F9FB4E4A0EC1}" presName="node" presStyleLbl="node1" presStyleIdx="3" presStyleCnt="5" custScaleX="275704">
        <dgm:presLayoutVars>
          <dgm:bulletEnabled val="1"/>
        </dgm:presLayoutVars>
      </dgm:prSet>
      <dgm:spPr/>
    </dgm:pt>
    <dgm:pt modelId="{5720AEF7-ADEF-462D-BD40-AB954C3DE41B}" type="pres">
      <dgm:prSet presAssocID="{50A13C24-D6D7-4813-9F35-C61D1518A4A3}" presName="sibTrans" presStyleLbl="sibTrans2D1" presStyleIdx="3" presStyleCnt="4"/>
      <dgm:spPr/>
    </dgm:pt>
    <dgm:pt modelId="{BCCB14AD-73B4-4375-90AC-07F4B6B0D262}" type="pres">
      <dgm:prSet presAssocID="{50A13C24-D6D7-4813-9F35-C61D1518A4A3}" presName="connectorText" presStyleLbl="sibTrans2D1" presStyleIdx="3" presStyleCnt="4"/>
      <dgm:spPr/>
    </dgm:pt>
    <dgm:pt modelId="{B2960881-BC5E-47CA-B45D-CDF7680C0725}" type="pres">
      <dgm:prSet presAssocID="{CA2D3AE7-76F2-4948-9B0A-215F22A6BB54}" presName="node" presStyleLbl="node1" presStyleIdx="4" presStyleCnt="5" custScaleX="275704">
        <dgm:presLayoutVars>
          <dgm:bulletEnabled val="1"/>
        </dgm:presLayoutVars>
      </dgm:prSet>
      <dgm:spPr/>
    </dgm:pt>
  </dgm:ptLst>
  <dgm:cxnLst>
    <dgm:cxn modelId="{0283120B-B118-4156-B77D-84CA2D5928F0}" srcId="{92C9A600-04CD-4590-89C1-BF43DBF37669}" destId="{CA2D3AE7-76F2-4948-9B0A-215F22A6BB54}" srcOrd="4" destOrd="0" parTransId="{4432517B-8957-416B-B880-1816E5B0C3E4}" sibTransId="{66B37025-7CC9-4E37-AD34-68799C7FF0BE}"/>
    <dgm:cxn modelId="{6F96DA5C-E906-4B72-99B3-1475FBE40039}" srcId="{92C9A600-04CD-4590-89C1-BF43DBF37669}" destId="{66B29ECB-946F-4B4F-93DC-F9FB4E4A0EC1}" srcOrd="3" destOrd="0" parTransId="{381DCEFC-D7D0-4BBD-BF35-59F25690B2D3}" sibTransId="{50A13C24-D6D7-4813-9F35-C61D1518A4A3}"/>
    <dgm:cxn modelId="{F79C255F-BF63-4A89-99FF-BF31F068D46B}" srcId="{92C9A600-04CD-4590-89C1-BF43DBF37669}" destId="{74912E07-1389-4339-BB72-D5897C178F56}" srcOrd="1" destOrd="0" parTransId="{4C7DA21F-F216-47D9-8CB8-5291D965D565}" sibTransId="{7F37D3DD-CAEA-466D-9900-8CCFF1F3CA33}"/>
    <dgm:cxn modelId="{60B57F50-7734-4B45-B808-BB879E999F74}" type="presOf" srcId="{731B0D0D-9999-438C-8940-820B8FF90D3B}" destId="{6389AFF0-42E1-4528-B5C3-58D60939B986}" srcOrd="0" destOrd="0" presId="urn:microsoft.com/office/officeart/2005/8/layout/process2"/>
    <dgm:cxn modelId="{E721B670-5D43-4E4F-A894-1E1C3A1CFC3B}" type="presOf" srcId="{7F37D3DD-CAEA-466D-9900-8CCFF1F3CA33}" destId="{DC459E9F-D484-4484-B8FB-00CC0CA89397}" srcOrd="1" destOrd="0" presId="urn:microsoft.com/office/officeart/2005/8/layout/process2"/>
    <dgm:cxn modelId="{B1957F53-AC59-4CA7-B66E-BD49B7080063}" type="presOf" srcId="{66B29ECB-946F-4B4F-93DC-F9FB4E4A0EC1}" destId="{8716A442-C7AF-42C9-AE79-2B89B24DD349}" srcOrd="0" destOrd="0" presId="urn:microsoft.com/office/officeart/2005/8/layout/process2"/>
    <dgm:cxn modelId="{24E33278-94F9-498C-8A4B-280F67FEC7F2}" type="presOf" srcId="{92C9A600-04CD-4590-89C1-BF43DBF37669}" destId="{F0A5F408-C0E4-47ED-A6C2-DBA11C4ACD4E}" srcOrd="0" destOrd="0" presId="urn:microsoft.com/office/officeart/2005/8/layout/process2"/>
    <dgm:cxn modelId="{3BCD7B79-57AF-43A8-981B-A122EAE9232E}" type="presOf" srcId="{63A8844C-C793-484D-95B1-2A8EBF1DD4E4}" destId="{A0C6E388-F02E-40EA-926F-8179E9176409}" srcOrd="0" destOrd="0" presId="urn:microsoft.com/office/officeart/2005/8/layout/process2"/>
    <dgm:cxn modelId="{11E5E28D-6983-40BE-82F7-842123CD68FF}" type="presOf" srcId="{50A13C24-D6D7-4813-9F35-C61D1518A4A3}" destId="{5720AEF7-ADEF-462D-BD40-AB954C3DE41B}" srcOrd="0" destOrd="0" presId="urn:microsoft.com/office/officeart/2005/8/layout/process2"/>
    <dgm:cxn modelId="{D84B7E8E-67DE-4D66-9754-E66EF64C87F4}" type="presOf" srcId="{7F37D3DD-CAEA-466D-9900-8CCFF1F3CA33}" destId="{7A99A51E-0A47-44F8-80CB-85A964AEDC48}" srcOrd="0" destOrd="0" presId="urn:microsoft.com/office/officeart/2005/8/layout/process2"/>
    <dgm:cxn modelId="{509DDEB2-10CB-43B5-BC3D-9A274DA4A5D8}" type="presOf" srcId="{BE09D47D-94D5-4FDE-9B88-DF066CDC2E9D}" destId="{9A5CB07C-A31D-47AE-8B2D-EE013AEFDE82}" srcOrd="0" destOrd="0" presId="urn:microsoft.com/office/officeart/2005/8/layout/process2"/>
    <dgm:cxn modelId="{A98C01B9-8B0C-436C-A2C3-85039988D9A3}" type="presOf" srcId="{471A91D1-D7E9-4F0B-8978-AFE45FFFC104}" destId="{BB833BE8-9365-48AB-A725-FAF1B520D3F4}" srcOrd="0" destOrd="0" presId="urn:microsoft.com/office/officeart/2005/8/layout/process2"/>
    <dgm:cxn modelId="{498EC9D7-4A42-40F6-8F23-A37FBD2D9278}" type="presOf" srcId="{50A13C24-D6D7-4813-9F35-C61D1518A4A3}" destId="{BCCB14AD-73B4-4375-90AC-07F4B6B0D262}" srcOrd="1" destOrd="0" presId="urn:microsoft.com/office/officeart/2005/8/layout/process2"/>
    <dgm:cxn modelId="{983B6EDC-EB15-417C-A074-5F3FC4934988}" type="presOf" srcId="{BE09D47D-94D5-4FDE-9B88-DF066CDC2E9D}" destId="{B8C63C6D-E881-499C-84B9-D1825062F38B}" srcOrd="1" destOrd="0" presId="urn:microsoft.com/office/officeart/2005/8/layout/process2"/>
    <dgm:cxn modelId="{EE5BEBEC-76D9-485F-AD49-EC41A61DEA86}" srcId="{92C9A600-04CD-4590-89C1-BF43DBF37669}" destId="{731B0D0D-9999-438C-8940-820B8FF90D3B}" srcOrd="0" destOrd="0" parTransId="{DC8C621B-0AAA-4DB3-B342-DE76CC401BA8}" sibTransId="{471A91D1-D7E9-4F0B-8978-AFE45FFFC104}"/>
    <dgm:cxn modelId="{FE5220F0-917E-4681-8D9A-EF00D327F1E2}" type="presOf" srcId="{CA2D3AE7-76F2-4948-9B0A-215F22A6BB54}" destId="{B2960881-BC5E-47CA-B45D-CDF7680C0725}" srcOrd="0" destOrd="0" presId="urn:microsoft.com/office/officeart/2005/8/layout/process2"/>
    <dgm:cxn modelId="{F5444DF5-2046-47D0-8ECF-FF025C6E3AF5}" type="presOf" srcId="{74912E07-1389-4339-BB72-D5897C178F56}" destId="{F43E1DA2-651E-40A2-A2E2-EDD4D6A7ADCE}" srcOrd="0" destOrd="0" presId="urn:microsoft.com/office/officeart/2005/8/layout/process2"/>
    <dgm:cxn modelId="{F6A0F7F7-2AAC-4B4D-B6BA-FE85D19CC00C}" type="presOf" srcId="{471A91D1-D7E9-4F0B-8978-AFE45FFFC104}" destId="{55A3F947-A2E2-401E-B0ED-46B63C12B88B}" srcOrd="1" destOrd="0" presId="urn:microsoft.com/office/officeart/2005/8/layout/process2"/>
    <dgm:cxn modelId="{C55DB9FF-D1F2-4087-91A5-596DC3174773}" srcId="{92C9A600-04CD-4590-89C1-BF43DBF37669}" destId="{63A8844C-C793-484D-95B1-2A8EBF1DD4E4}" srcOrd="2" destOrd="0" parTransId="{0352D2FC-2EB9-48BB-867F-BBC35693F9CE}" sibTransId="{BE09D47D-94D5-4FDE-9B88-DF066CDC2E9D}"/>
    <dgm:cxn modelId="{6E9FA802-EBFF-4432-B568-0EF8EA2CDD48}" type="presParOf" srcId="{F0A5F408-C0E4-47ED-A6C2-DBA11C4ACD4E}" destId="{6389AFF0-42E1-4528-B5C3-58D60939B986}" srcOrd="0" destOrd="0" presId="urn:microsoft.com/office/officeart/2005/8/layout/process2"/>
    <dgm:cxn modelId="{845E10CA-F182-4483-8049-A404052BA423}" type="presParOf" srcId="{F0A5F408-C0E4-47ED-A6C2-DBA11C4ACD4E}" destId="{BB833BE8-9365-48AB-A725-FAF1B520D3F4}" srcOrd="1" destOrd="0" presId="urn:microsoft.com/office/officeart/2005/8/layout/process2"/>
    <dgm:cxn modelId="{6C44BC5C-5187-4BBB-ABC2-AC3FB553851A}" type="presParOf" srcId="{BB833BE8-9365-48AB-A725-FAF1B520D3F4}" destId="{55A3F947-A2E2-401E-B0ED-46B63C12B88B}" srcOrd="0" destOrd="0" presId="urn:microsoft.com/office/officeart/2005/8/layout/process2"/>
    <dgm:cxn modelId="{44611CD8-EFEA-4B5F-9C65-25DAFFB15A24}" type="presParOf" srcId="{F0A5F408-C0E4-47ED-A6C2-DBA11C4ACD4E}" destId="{F43E1DA2-651E-40A2-A2E2-EDD4D6A7ADCE}" srcOrd="2" destOrd="0" presId="urn:microsoft.com/office/officeart/2005/8/layout/process2"/>
    <dgm:cxn modelId="{AE262AFE-D9B1-4D0E-8B1F-2D57C3CF6CD3}" type="presParOf" srcId="{F0A5F408-C0E4-47ED-A6C2-DBA11C4ACD4E}" destId="{7A99A51E-0A47-44F8-80CB-85A964AEDC48}" srcOrd="3" destOrd="0" presId="urn:microsoft.com/office/officeart/2005/8/layout/process2"/>
    <dgm:cxn modelId="{591AAA2D-A76B-4F8E-9F0C-0BEEC2308BE6}" type="presParOf" srcId="{7A99A51E-0A47-44F8-80CB-85A964AEDC48}" destId="{DC459E9F-D484-4484-B8FB-00CC0CA89397}" srcOrd="0" destOrd="0" presId="urn:microsoft.com/office/officeart/2005/8/layout/process2"/>
    <dgm:cxn modelId="{A7116A08-D2DF-4774-A6CF-7FF0D1380AE9}" type="presParOf" srcId="{F0A5F408-C0E4-47ED-A6C2-DBA11C4ACD4E}" destId="{A0C6E388-F02E-40EA-926F-8179E9176409}" srcOrd="4" destOrd="0" presId="urn:microsoft.com/office/officeart/2005/8/layout/process2"/>
    <dgm:cxn modelId="{A0338A83-30E0-418C-A00E-C5A0BED05E23}" type="presParOf" srcId="{F0A5F408-C0E4-47ED-A6C2-DBA11C4ACD4E}" destId="{9A5CB07C-A31D-47AE-8B2D-EE013AEFDE82}" srcOrd="5" destOrd="0" presId="urn:microsoft.com/office/officeart/2005/8/layout/process2"/>
    <dgm:cxn modelId="{5DC2418C-1370-4D45-AD99-861CEE4D4C1D}" type="presParOf" srcId="{9A5CB07C-A31D-47AE-8B2D-EE013AEFDE82}" destId="{B8C63C6D-E881-499C-84B9-D1825062F38B}" srcOrd="0" destOrd="0" presId="urn:microsoft.com/office/officeart/2005/8/layout/process2"/>
    <dgm:cxn modelId="{6723AE72-C43B-4D12-8CF4-788D9BC87B4C}" type="presParOf" srcId="{F0A5F408-C0E4-47ED-A6C2-DBA11C4ACD4E}" destId="{8716A442-C7AF-42C9-AE79-2B89B24DD349}" srcOrd="6" destOrd="0" presId="urn:microsoft.com/office/officeart/2005/8/layout/process2"/>
    <dgm:cxn modelId="{A2DEE10F-1966-461E-85B9-10E7CB6F7805}" type="presParOf" srcId="{F0A5F408-C0E4-47ED-A6C2-DBA11C4ACD4E}" destId="{5720AEF7-ADEF-462D-BD40-AB954C3DE41B}" srcOrd="7" destOrd="0" presId="urn:microsoft.com/office/officeart/2005/8/layout/process2"/>
    <dgm:cxn modelId="{0E5247D6-F279-4295-972F-F6BCFC2A5F0B}" type="presParOf" srcId="{5720AEF7-ADEF-462D-BD40-AB954C3DE41B}" destId="{BCCB14AD-73B4-4375-90AC-07F4B6B0D262}" srcOrd="0" destOrd="0" presId="urn:microsoft.com/office/officeart/2005/8/layout/process2"/>
    <dgm:cxn modelId="{60EBB2CA-E622-4027-A827-B7D5AF54C396}" type="presParOf" srcId="{F0A5F408-C0E4-47ED-A6C2-DBA11C4ACD4E}" destId="{B2960881-BC5E-47CA-B45D-CDF7680C0725}" srcOrd="8"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89AFF0-42E1-4528-B5C3-58D60939B986}">
      <dsp:nvSpPr>
        <dsp:cNvPr id="0" name=""/>
        <dsp:cNvSpPr/>
      </dsp:nvSpPr>
      <dsp:spPr>
        <a:xfrm>
          <a:off x="2557371" y="542"/>
          <a:ext cx="5124632" cy="635298"/>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Collect Inspection Data</a:t>
          </a:r>
        </a:p>
      </dsp:txBody>
      <dsp:txXfrm>
        <a:off x="2575978" y="19149"/>
        <a:ext cx="5087418" cy="598084"/>
      </dsp:txXfrm>
    </dsp:sp>
    <dsp:sp modelId="{BB833BE8-9365-48AB-A725-FAF1B520D3F4}">
      <dsp:nvSpPr>
        <dsp:cNvPr id="0" name=""/>
        <dsp:cNvSpPr/>
      </dsp:nvSpPr>
      <dsp:spPr>
        <a:xfrm rot="5400000">
          <a:off x="5000569" y="651723"/>
          <a:ext cx="238236" cy="2858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latin typeface="Times New Roman" panose="02020603050405020304" pitchFamily="18" charset="0"/>
            <a:cs typeface="Times New Roman" panose="02020603050405020304" pitchFamily="18" charset="0"/>
          </a:endParaRPr>
        </a:p>
      </dsp:txBody>
      <dsp:txXfrm rot="-5400000">
        <a:off x="5033923" y="675547"/>
        <a:ext cx="171530" cy="166765"/>
      </dsp:txXfrm>
    </dsp:sp>
    <dsp:sp modelId="{F43E1DA2-651E-40A2-A2E2-EDD4D6A7ADCE}">
      <dsp:nvSpPr>
        <dsp:cNvPr id="0" name=""/>
        <dsp:cNvSpPr/>
      </dsp:nvSpPr>
      <dsp:spPr>
        <a:xfrm>
          <a:off x="2557371" y="953490"/>
          <a:ext cx="5124632" cy="635298"/>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Times New Roman" panose="02020603050405020304" pitchFamily="18" charset="0"/>
              <a:cs typeface="Times New Roman" panose="02020603050405020304" pitchFamily="18" charset="0"/>
            </a:rPr>
            <a:t>Explore and Understand the Data</a:t>
          </a:r>
        </a:p>
      </dsp:txBody>
      <dsp:txXfrm>
        <a:off x="2575978" y="972097"/>
        <a:ext cx="5087418" cy="598084"/>
      </dsp:txXfrm>
    </dsp:sp>
    <dsp:sp modelId="{7A99A51E-0A47-44F8-80CB-85A964AEDC48}">
      <dsp:nvSpPr>
        <dsp:cNvPr id="0" name=""/>
        <dsp:cNvSpPr/>
      </dsp:nvSpPr>
      <dsp:spPr>
        <a:xfrm rot="5400000">
          <a:off x="5000569" y="1604671"/>
          <a:ext cx="238236" cy="2858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latin typeface="Times New Roman" panose="02020603050405020304" pitchFamily="18" charset="0"/>
            <a:cs typeface="Times New Roman" panose="02020603050405020304" pitchFamily="18" charset="0"/>
          </a:endParaRPr>
        </a:p>
      </dsp:txBody>
      <dsp:txXfrm rot="-5400000">
        <a:off x="5033923" y="1628495"/>
        <a:ext cx="171530" cy="166765"/>
      </dsp:txXfrm>
    </dsp:sp>
    <dsp:sp modelId="{A0C6E388-F02E-40EA-926F-8179E9176409}">
      <dsp:nvSpPr>
        <dsp:cNvPr id="0" name=""/>
        <dsp:cNvSpPr/>
      </dsp:nvSpPr>
      <dsp:spPr>
        <a:xfrm>
          <a:off x="2557371" y="1906438"/>
          <a:ext cx="5124632" cy="635298"/>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latin typeface="Times New Roman" panose="02020603050405020304" pitchFamily="18" charset="0"/>
              <a:cs typeface="Times New Roman" panose="02020603050405020304" pitchFamily="18" charset="0"/>
            </a:rPr>
            <a:t>Data preparation and preprocessing</a:t>
          </a:r>
        </a:p>
      </dsp:txBody>
      <dsp:txXfrm>
        <a:off x="2575978" y="1925045"/>
        <a:ext cx="5087418" cy="598084"/>
      </dsp:txXfrm>
    </dsp:sp>
    <dsp:sp modelId="{9A5CB07C-A31D-47AE-8B2D-EE013AEFDE82}">
      <dsp:nvSpPr>
        <dsp:cNvPr id="0" name=""/>
        <dsp:cNvSpPr/>
      </dsp:nvSpPr>
      <dsp:spPr>
        <a:xfrm rot="5400000">
          <a:off x="5000569" y="2557619"/>
          <a:ext cx="238236" cy="2858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latin typeface="Times New Roman" panose="02020603050405020304" pitchFamily="18" charset="0"/>
            <a:cs typeface="Times New Roman" panose="02020603050405020304" pitchFamily="18" charset="0"/>
          </a:endParaRPr>
        </a:p>
      </dsp:txBody>
      <dsp:txXfrm rot="-5400000">
        <a:off x="5033923" y="2581443"/>
        <a:ext cx="171530" cy="166765"/>
      </dsp:txXfrm>
    </dsp:sp>
    <dsp:sp modelId="{8716A442-C7AF-42C9-AE79-2B89B24DD349}">
      <dsp:nvSpPr>
        <dsp:cNvPr id="0" name=""/>
        <dsp:cNvSpPr/>
      </dsp:nvSpPr>
      <dsp:spPr>
        <a:xfrm>
          <a:off x="2557371" y="2859385"/>
          <a:ext cx="5124632" cy="635298"/>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latin typeface="Times New Roman" panose="02020603050405020304" pitchFamily="18" charset="0"/>
              <a:cs typeface="Times New Roman" panose="02020603050405020304" pitchFamily="18" charset="0"/>
            </a:rPr>
            <a:t>Modeling</a:t>
          </a:r>
        </a:p>
      </dsp:txBody>
      <dsp:txXfrm>
        <a:off x="2575978" y="2877992"/>
        <a:ext cx="5087418" cy="598084"/>
      </dsp:txXfrm>
    </dsp:sp>
    <dsp:sp modelId="{5720AEF7-ADEF-462D-BD40-AB954C3DE41B}">
      <dsp:nvSpPr>
        <dsp:cNvPr id="0" name=""/>
        <dsp:cNvSpPr/>
      </dsp:nvSpPr>
      <dsp:spPr>
        <a:xfrm rot="5400000">
          <a:off x="5000569" y="3510566"/>
          <a:ext cx="238236" cy="285884"/>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endParaRPr lang="en-US" sz="1200" kern="1200">
            <a:latin typeface="Times New Roman" panose="02020603050405020304" pitchFamily="18" charset="0"/>
            <a:cs typeface="Times New Roman" panose="02020603050405020304" pitchFamily="18" charset="0"/>
          </a:endParaRPr>
        </a:p>
      </dsp:txBody>
      <dsp:txXfrm rot="-5400000">
        <a:off x="5033923" y="3534390"/>
        <a:ext cx="171530" cy="166765"/>
      </dsp:txXfrm>
    </dsp:sp>
    <dsp:sp modelId="{B2960881-BC5E-47CA-B45D-CDF7680C0725}">
      <dsp:nvSpPr>
        <dsp:cNvPr id="0" name=""/>
        <dsp:cNvSpPr/>
      </dsp:nvSpPr>
      <dsp:spPr>
        <a:xfrm>
          <a:off x="2557371" y="3812333"/>
          <a:ext cx="5124632" cy="635298"/>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a:latin typeface="Times New Roman" panose="02020603050405020304" pitchFamily="18" charset="0"/>
              <a:cs typeface="Times New Roman" panose="02020603050405020304" pitchFamily="18" charset="0"/>
            </a:rPr>
            <a:t>Evaluation and Testing</a:t>
          </a:r>
        </a:p>
      </dsp:txBody>
      <dsp:txXfrm>
        <a:off x="2575978" y="3830940"/>
        <a:ext cx="5087418" cy="598084"/>
      </dsp:txXfrm>
    </dsp:sp>
  </dsp:spTree>
</dsp:drawing>
</file>

<file path=ppt/diagrams/layout1.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61711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169377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1964252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7809653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5102736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021313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112183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20970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776055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08297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914864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51059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74570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775881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4411273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75543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2/3/2021</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686777789"/>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aareetjij.nu/het-onderzoek/" TargetMode="External"/><Relationship Id="rId2" Type="http://schemas.openxmlformats.org/officeDocument/2006/relationships/hyperlink" Target="https://www.statista.com/statistics/762382/average-household-expenditure-on-food-services-in-the-netherlands-by-age-of-provider/"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hyperlink" Target="https://data.amsterdam.nl/specials/dashboard/dashboard-kerncijfers/2b48132b-d877-40df-9c31-0bfc74f3ff54/" TargetMode="External"/><Relationship Id="rId2" Type="http://schemas.openxmlformats.org/officeDocument/2006/relationships/hyperlink" Target="https://developer.foursquare.com/developer/"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data.amsterdam.nl/specials/dashboard/dashboard-kerncijfers/2b48132b-d877-40df-9c31-0bfc74f3ff54/"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D6BC9EB-F181-48AB-BCA2-3D1DB20D2D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66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07066" y="999460"/>
            <a:ext cx="5698067" cy="4479852"/>
          </a:xfrm>
        </p:spPr>
        <p:txBody>
          <a:bodyPr anchor="ctr">
            <a:normAutofit/>
          </a:bodyPr>
          <a:lstStyle/>
          <a:p>
            <a:r>
              <a:rPr lang="en-US" dirty="0"/>
              <a:t>Vietnamese Food in Amsterdam</a:t>
            </a:r>
            <a:br>
              <a:rPr lang="en-US" dirty="0"/>
            </a:br>
            <a:br>
              <a:rPr lang="en-US" dirty="0"/>
            </a:br>
            <a:r>
              <a:rPr lang="en-US" sz="3600" dirty="0"/>
              <a:t>CAPSTONE PROJECT</a:t>
            </a:r>
            <a:endParaRPr lang="en-US" dirty="0"/>
          </a:p>
        </p:txBody>
      </p:sp>
      <p:sp>
        <p:nvSpPr>
          <p:cNvPr id="3" name="Subtitle 2"/>
          <p:cNvSpPr>
            <a:spLocks noGrp="1"/>
          </p:cNvSpPr>
          <p:nvPr>
            <p:ph type="subTitle" idx="1"/>
          </p:nvPr>
        </p:nvSpPr>
        <p:spPr>
          <a:xfrm>
            <a:off x="7871971" y="999460"/>
            <a:ext cx="3123620" cy="4479852"/>
          </a:xfrm>
        </p:spPr>
        <p:txBody>
          <a:bodyPr vert="horz" lIns="91440" tIns="45720" rIns="91440" bIns="45720" rtlCol="0" anchor="ctr">
            <a:normAutofit/>
          </a:bodyPr>
          <a:lstStyle/>
          <a:p>
            <a:pPr algn="l"/>
            <a:r>
              <a:rPr lang="en-US" dirty="0"/>
              <a:t>K Marchant</a:t>
            </a:r>
          </a:p>
          <a:p>
            <a:pPr algn="l"/>
            <a:r>
              <a:rPr lang="en-US"/>
              <a:t>4 February 2021</a:t>
            </a:r>
            <a:endParaRPr lang="en-US" dirty="0"/>
          </a:p>
        </p:txBody>
      </p:sp>
      <p:sp>
        <p:nvSpPr>
          <p:cNvPr id="10" name="Isosceles Triangle 9">
            <a:extLst>
              <a:ext uri="{FF2B5EF4-FFF2-40B4-BE49-F238E27FC236}">
                <a16:creationId xmlns:a16="http://schemas.microsoft.com/office/drawing/2014/main" id="{D33AAA80-39DC-4020-9BFF-0718F35C7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2" name="Straight Connector 11">
            <a:extLst>
              <a:ext uri="{FF2B5EF4-FFF2-40B4-BE49-F238E27FC236}">
                <a16:creationId xmlns:a16="http://schemas.microsoft.com/office/drawing/2014/main" id="{C9C5D90B-7EE3-4D26-AB7D-A5A3A6E112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34656" y="1639186"/>
            <a:ext cx="0" cy="3200400"/>
          </a:xfrm>
          <a:prstGeom prst="line">
            <a:avLst/>
          </a:prstGeom>
        </p:spPr>
        <p:style>
          <a:lnRef idx="1">
            <a:schemeClr val="accent1"/>
          </a:lnRef>
          <a:fillRef idx="0">
            <a:schemeClr val="accent1"/>
          </a:fillRef>
          <a:effectRef idx="0">
            <a:schemeClr val="accent1"/>
          </a:effectRef>
          <a:fontRef idx="minor">
            <a:schemeClr val="tx1"/>
          </a:fontRef>
        </p:style>
      </p:cxnSp>
      <p:sp>
        <p:nvSpPr>
          <p:cNvPr id="14" name="Isosceles Triangle 13">
            <a:extLst>
              <a:ext uri="{FF2B5EF4-FFF2-40B4-BE49-F238E27FC236}">
                <a16:creationId xmlns:a16="http://schemas.microsoft.com/office/drawing/2014/main" id="{1177F295-741F-4EFF-B0CA-BE69295ADA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flipV="1">
            <a:off x="11349404" y="1217756"/>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288046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56921" y="609600"/>
            <a:ext cx="10586346" cy="1320800"/>
          </a:xfrm>
        </p:spPr>
        <p:txBody>
          <a:bodyPr>
            <a:normAutofit/>
          </a:bodyPr>
          <a:lstStyle/>
          <a:p>
            <a:r>
              <a:rPr lang="en-US" dirty="0"/>
              <a:t>6.1 Foursquare: Current </a:t>
            </a:r>
            <a:r>
              <a:rPr lang="en-GB" sz="3600" dirty="0">
                <a:latin typeface="OpenSans"/>
              </a:rPr>
              <a:t>Vietnamese restaurants?</a:t>
            </a:r>
            <a:endParaRPr lang="en-US" dirty="0"/>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Content Placeholder 2">
            <a:extLst>
              <a:ext uri="{FF2B5EF4-FFF2-40B4-BE49-F238E27FC236}">
                <a16:creationId xmlns:a16="http://schemas.microsoft.com/office/drawing/2014/main" id="{98F1BD12-B495-4F1D-BB11-FB9BA107F61E}"/>
              </a:ext>
            </a:extLst>
          </p:cNvPr>
          <p:cNvSpPr>
            <a:spLocks noGrp="1"/>
          </p:cNvSpPr>
          <p:nvPr>
            <p:ph idx="1"/>
          </p:nvPr>
        </p:nvSpPr>
        <p:spPr>
          <a:xfrm>
            <a:off x="1245211" y="1703070"/>
            <a:ext cx="3960763" cy="3651355"/>
          </a:xfrm>
        </p:spPr>
        <p:txBody>
          <a:bodyPr>
            <a:normAutofit/>
          </a:bodyPr>
          <a:lstStyle/>
          <a:p>
            <a:pPr marL="0" indent="0" fontAlgn="base">
              <a:buNone/>
            </a:pPr>
            <a:r>
              <a:rPr lang="en-US" sz="1600" dirty="0"/>
              <a:t>Utilizing the foursquare </a:t>
            </a:r>
            <a:r>
              <a:rPr lang="en-US" sz="1600" dirty="0" err="1"/>
              <a:t>api</a:t>
            </a:r>
            <a:r>
              <a:rPr lang="en-US" sz="1600" dirty="0"/>
              <a:t> and python tooling, I have identified the existing Vietnamese restaurants in Amsterdam. </a:t>
            </a:r>
          </a:p>
          <a:p>
            <a:pPr marL="0" indent="0" fontAlgn="base">
              <a:buNone/>
            </a:pPr>
            <a:r>
              <a:rPr lang="en-US" sz="1600" dirty="0"/>
              <a:t>In this call an 8000m radius (grey circle) was defined from the center of Amsterdam (red dot). This includes the main touristic and inner-city suburbs.</a:t>
            </a:r>
            <a:endParaRPr lang="en-GB" sz="1600" b="0" i="0" dirty="0">
              <a:effectLst/>
              <a:latin typeface="Open Sans"/>
            </a:endParaRPr>
          </a:p>
        </p:txBody>
      </p:sp>
      <p:pic>
        <p:nvPicPr>
          <p:cNvPr id="5" name="Picture 4">
            <a:extLst>
              <a:ext uri="{FF2B5EF4-FFF2-40B4-BE49-F238E27FC236}">
                <a16:creationId xmlns:a16="http://schemas.microsoft.com/office/drawing/2014/main" id="{5E2003DF-8B19-470F-ADE1-675A9545AC65}"/>
              </a:ext>
            </a:extLst>
          </p:cNvPr>
          <p:cNvPicPr>
            <a:picLocks noChangeAspect="1"/>
          </p:cNvPicPr>
          <p:nvPr/>
        </p:nvPicPr>
        <p:blipFill>
          <a:blip r:embed="rId2"/>
          <a:stretch>
            <a:fillRect/>
          </a:stretch>
        </p:blipFill>
        <p:spPr>
          <a:xfrm>
            <a:off x="5520298" y="1466172"/>
            <a:ext cx="5426491" cy="4826385"/>
          </a:xfrm>
          <a:prstGeom prst="rect">
            <a:avLst/>
          </a:prstGeom>
        </p:spPr>
      </p:pic>
    </p:spTree>
    <p:extLst>
      <p:ext uri="{BB962C8B-B14F-4D97-AF65-F5344CB8AC3E}">
        <p14:creationId xmlns:p14="http://schemas.microsoft.com/office/powerpoint/2010/main" val="40559237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1" y="609600"/>
            <a:ext cx="10195480" cy="1320800"/>
          </a:xfrm>
        </p:spPr>
        <p:txBody>
          <a:bodyPr>
            <a:normAutofit/>
          </a:bodyPr>
          <a:lstStyle/>
          <a:p>
            <a:r>
              <a:rPr lang="en-US" dirty="0"/>
              <a:t>6.2 Target restaurant demographic</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Content Placeholder 2">
            <a:extLst>
              <a:ext uri="{FF2B5EF4-FFF2-40B4-BE49-F238E27FC236}">
                <a16:creationId xmlns:a16="http://schemas.microsoft.com/office/drawing/2014/main" id="{98F1BD12-B495-4F1D-BB11-FB9BA107F61E}"/>
              </a:ext>
            </a:extLst>
          </p:cNvPr>
          <p:cNvSpPr>
            <a:spLocks noGrp="1"/>
          </p:cNvSpPr>
          <p:nvPr>
            <p:ph idx="1"/>
          </p:nvPr>
        </p:nvSpPr>
        <p:spPr>
          <a:xfrm>
            <a:off x="1333501" y="1743959"/>
            <a:ext cx="9701578" cy="3625427"/>
          </a:xfrm>
        </p:spPr>
        <p:txBody>
          <a:bodyPr>
            <a:normAutofit/>
          </a:bodyPr>
          <a:lstStyle/>
          <a:p>
            <a:pPr marL="0" indent="0" fontAlgn="base">
              <a:buNone/>
            </a:pPr>
            <a:r>
              <a:rPr lang="en-GB" dirty="0">
                <a:latin typeface="Open Sans"/>
              </a:rPr>
              <a:t>For the purposes of analysis, I will use the following two attributes in order to identify suitable locations, by Amsterdam neighbourhood (Wijken in Dutch).</a:t>
            </a:r>
          </a:p>
          <a:p>
            <a:pPr fontAlgn="base"/>
            <a:r>
              <a:rPr lang="en-GB" dirty="0">
                <a:latin typeface="Open Sans"/>
              </a:rPr>
              <a:t>Age group with highest restaurant spend; and</a:t>
            </a:r>
          </a:p>
          <a:p>
            <a:pPr fontAlgn="base"/>
            <a:r>
              <a:rPr lang="en-GB" dirty="0">
                <a:latin typeface="Open Sans"/>
              </a:rPr>
              <a:t>High income areas, on a relative basis</a:t>
            </a:r>
          </a:p>
        </p:txBody>
      </p:sp>
    </p:spTree>
    <p:extLst>
      <p:ext uri="{BB962C8B-B14F-4D97-AF65-F5344CB8AC3E}">
        <p14:creationId xmlns:p14="http://schemas.microsoft.com/office/powerpoint/2010/main" val="508721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1" y="609600"/>
            <a:ext cx="10195480" cy="1320800"/>
          </a:xfrm>
        </p:spPr>
        <p:txBody>
          <a:bodyPr>
            <a:normAutofit/>
          </a:bodyPr>
          <a:lstStyle/>
          <a:p>
            <a:r>
              <a:rPr lang="en-US" dirty="0"/>
              <a:t>6.2.1 Neighborhoods (Wijken)</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a:extLst>
              <a:ext uri="{FF2B5EF4-FFF2-40B4-BE49-F238E27FC236}">
                <a16:creationId xmlns:a16="http://schemas.microsoft.com/office/drawing/2014/main" id="{4B0C0EB6-74D3-452A-9B0A-AA01628A027F}"/>
              </a:ext>
            </a:extLst>
          </p:cNvPr>
          <p:cNvPicPr>
            <a:picLocks noChangeAspect="1"/>
          </p:cNvPicPr>
          <p:nvPr/>
        </p:nvPicPr>
        <p:blipFill>
          <a:blip r:embed="rId2"/>
          <a:stretch>
            <a:fillRect/>
          </a:stretch>
        </p:blipFill>
        <p:spPr>
          <a:xfrm>
            <a:off x="1030023" y="1930400"/>
            <a:ext cx="10713244" cy="4015551"/>
          </a:xfrm>
          <a:prstGeom prst="rect">
            <a:avLst/>
          </a:prstGeom>
        </p:spPr>
      </p:pic>
      <p:sp>
        <p:nvSpPr>
          <p:cNvPr id="12" name="Content Placeholder 2">
            <a:extLst>
              <a:ext uri="{FF2B5EF4-FFF2-40B4-BE49-F238E27FC236}">
                <a16:creationId xmlns:a16="http://schemas.microsoft.com/office/drawing/2014/main" id="{61913E18-610B-4AB8-983E-7DD68E4E6D7D}"/>
              </a:ext>
            </a:extLst>
          </p:cNvPr>
          <p:cNvSpPr txBox="1">
            <a:spLocks/>
          </p:cNvSpPr>
          <p:nvPr/>
        </p:nvSpPr>
        <p:spPr>
          <a:xfrm>
            <a:off x="940595" y="1465765"/>
            <a:ext cx="9701578" cy="92066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fontAlgn="base">
              <a:buFont typeface="Wingdings 3" charset="2"/>
              <a:buNone/>
            </a:pPr>
            <a:r>
              <a:rPr lang="en-GB" sz="1400" dirty="0">
                <a:latin typeface="Open Sans"/>
              </a:rPr>
              <a:t>For the purposes of analysis, the data supports an evaluation at the level of the 99 neighbourhoods (Wijken in Dutch).</a:t>
            </a:r>
          </a:p>
        </p:txBody>
      </p:sp>
    </p:spTree>
    <p:extLst>
      <p:ext uri="{BB962C8B-B14F-4D97-AF65-F5344CB8AC3E}">
        <p14:creationId xmlns:p14="http://schemas.microsoft.com/office/powerpoint/2010/main" val="18898580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1" y="609600"/>
            <a:ext cx="10195480" cy="1320800"/>
          </a:xfrm>
        </p:spPr>
        <p:txBody>
          <a:bodyPr>
            <a:normAutofit/>
          </a:bodyPr>
          <a:lstStyle/>
          <a:p>
            <a:r>
              <a:rPr lang="en-US" dirty="0"/>
              <a:t>6.2.2 Age</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Content Placeholder 2">
            <a:extLst>
              <a:ext uri="{FF2B5EF4-FFF2-40B4-BE49-F238E27FC236}">
                <a16:creationId xmlns:a16="http://schemas.microsoft.com/office/drawing/2014/main" id="{98F1BD12-B495-4F1D-BB11-FB9BA107F61E}"/>
              </a:ext>
            </a:extLst>
          </p:cNvPr>
          <p:cNvSpPr>
            <a:spLocks noGrp="1"/>
          </p:cNvSpPr>
          <p:nvPr>
            <p:ph idx="1"/>
          </p:nvPr>
        </p:nvSpPr>
        <p:spPr>
          <a:xfrm>
            <a:off x="1333501" y="1696825"/>
            <a:ext cx="9701578" cy="3672561"/>
          </a:xfrm>
        </p:spPr>
        <p:txBody>
          <a:bodyPr>
            <a:normAutofit/>
          </a:bodyPr>
          <a:lstStyle/>
          <a:p>
            <a:pPr marL="0" indent="0" fontAlgn="base">
              <a:buNone/>
            </a:pPr>
            <a:r>
              <a:rPr lang="en-GB" sz="1600" dirty="0">
                <a:latin typeface="Open Sans"/>
              </a:rPr>
              <a:t>Average household expenditure on food services Netherlands 2015. [</a:t>
            </a:r>
            <a:r>
              <a:rPr lang="en-GB" sz="1600" dirty="0" err="1">
                <a:latin typeface="Open Sans"/>
              </a:rPr>
              <a:t>S.Lock</a:t>
            </a:r>
            <a:r>
              <a:rPr lang="en-GB" sz="1600" dirty="0">
                <a:latin typeface="Open Sans"/>
              </a:rPr>
              <a:t> Nov 19, 2020]</a:t>
            </a:r>
          </a:p>
          <a:p>
            <a:pPr algn="l" fontAlgn="base"/>
            <a:r>
              <a:rPr lang="en-GB" sz="1400" i="0" dirty="0">
                <a:effectLst/>
                <a:latin typeface="Open Sans"/>
              </a:rPr>
              <a:t>Conclusion: </a:t>
            </a:r>
            <a:r>
              <a:rPr lang="en-GB" sz="1400" b="0" i="0" dirty="0">
                <a:effectLst/>
                <a:latin typeface="Open Sans"/>
              </a:rPr>
              <a:t>this study shows the average household expenditure on food services in the Netherlands in 2015, by age of provider. </a:t>
            </a:r>
            <a:r>
              <a:rPr lang="en-GB" sz="1400" i="0" dirty="0">
                <a:effectLst/>
                <a:latin typeface="Open Sans"/>
              </a:rPr>
              <a:t>The age group that spent the most on food services in 2015, was the 45 to 55 years age category with an expenditure amounting to 1,800 euros per year.</a:t>
            </a:r>
          </a:p>
          <a:p>
            <a:pPr fontAlgn="base"/>
            <a:r>
              <a:rPr lang="en-GB" sz="1400" b="0" i="0" dirty="0">
                <a:solidFill>
                  <a:schemeClr val="bg2">
                    <a:lumMod val="50000"/>
                  </a:schemeClr>
                </a:solidFill>
                <a:effectLst/>
                <a:latin typeface="Open Sans"/>
                <a:hlinkClick r:id="rId2">
                  <a:extLst>
                    <a:ext uri="{A12FA001-AC4F-418D-AE19-62706E023703}">
                      <ahyp:hlinkClr xmlns:ahyp="http://schemas.microsoft.com/office/drawing/2018/hyperlinkcolor" val="tx"/>
                    </a:ext>
                  </a:extLst>
                </a:hlinkClick>
              </a:rPr>
              <a:t>https://www.statista.com/statistics/762382/average-household-expenditure-on-food-services-in-the-netherlands-by-age-of-provider/</a:t>
            </a:r>
            <a:endParaRPr lang="en-GB" sz="1400" i="0" dirty="0">
              <a:effectLst/>
              <a:latin typeface="Open Sans"/>
            </a:endParaRPr>
          </a:p>
          <a:p>
            <a:pPr marL="0" indent="0" algn="l" fontAlgn="base">
              <a:buNone/>
            </a:pPr>
            <a:endParaRPr lang="en-GB" sz="800" dirty="0">
              <a:latin typeface="Open Sans"/>
            </a:endParaRPr>
          </a:p>
          <a:p>
            <a:pPr marL="0" indent="0" algn="l" fontAlgn="base">
              <a:buNone/>
            </a:pPr>
            <a:r>
              <a:rPr lang="en-GB" sz="1600" dirty="0">
                <a:latin typeface="Open Sans"/>
              </a:rPr>
              <a:t>De Food-Track-</a:t>
            </a:r>
            <a:r>
              <a:rPr lang="en-GB" sz="1600" dirty="0" err="1">
                <a:latin typeface="Open Sans"/>
              </a:rPr>
              <a:t>Studie</a:t>
            </a:r>
            <a:r>
              <a:rPr lang="en-GB" sz="1600" dirty="0">
                <a:latin typeface="Open Sans"/>
              </a:rPr>
              <a:t> [University of Utrecht 2020]</a:t>
            </a:r>
          </a:p>
          <a:p>
            <a:pPr fontAlgn="base"/>
            <a:r>
              <a:rPr lang="en-GB" sz="1400" dirty="0">
                <a:latin typeface="Open Sans"/>
              </a:rPr>
              <a:t>Conclusion: This study identified the largest demographic for eating out (</a:t>
            </a:r>
            <a:r>
              <a:rPr lang="en-GB" sz="1400" dirty="0" err="1">
                <a:latin typeface="Open Sans"/>
              </a:rPr>
              <a:t>i</a:t>
            </a:r>
            <a:r>
              <a:rPr lang="en-GB" sz="1400" dirty="0">
                <a:latin typeface="Open Sans"/>
              </a:rPr>
              <a:t>..e restaurants &amp; café’s) as 25-45 year old, non students</a:t>
            </a:r>
          </a:p>
          <a:p>
            <a:pPr fontAlgn="base"/>
            <a:r>
              <a:rPr lang="en-GB" sz="1400" b="0" i="0" dirty="0">
                <a:solidFill>
                  <a:schemeClr val="bg2">
                    <a:lumMod val="50000"/>
                  </a:schemeClr>
                </a:solidFill>
                <a:effectLst/>
                <a:latin typeface="Open Sans"/>
                <a:hlinkClick r:id="rId3">
                  <a:extLst>
                    <a:ext uri="{A12FA001-AC4F-418D-AE19-62706E023703}">
                      <ahyp:hlinkClr xmlns:ahyp="http://schemas.microsoft.com/office/drawing/2018/hyperlinkcolor" val="tx"/>
                    </a:ext>
                  </a:extLst>
                </a:hlinkClick>
              </a:rPr>
              <a:t>https://waareetjij.nu/het-onderzoek/</a:t>
            </a:r>
            <a:endParaRPr lang="en-GB" sz="1400" b="0" i="0" dirty="0">
              <a:solidFill>
                <a:schemeClr val="bg2">
                  <a:lumMod val="50000"/>
                </a:schemeClr>
              </a:solidFill>
              <a:effectLst/>
              <a:latin typeface="Open Sans"/>
            </a:endParaRPr>
          </a:p>
          <a:p>
            <a:pPr fontAlgn="base"/>
            <a:endParaRPr lang="en-GB" dirty="0">
              <a:latin typeface="Open Sans"/>
            </a:endParaRPr>
          </a:p>
          <a:p>
            <a:pPr fontAlgn="base"/>
            <a:endParaRPr lang="en-GB" sz="1600" b="0" i="0" dirty="0">
              <a:effectLst/>
              <a:latin typeface="Open Sans"/>
            </a:endParaRPr>
          </a:p>
        </p:txBody>
      </p:sp>
      <p:sp>
        <p:nvSpPr>
          <p:cNvPr id="15" name="TextBox 14">
            <a:extLst>
              <a:ext uri="{FF2B5EF4-FFF2-40B4-BE49-F238E27FC236}">
                <a16:creationId xmlns:a16="http://schemas.microsoft.com/office/drawing/2014/main" id="{ACAD7C94-EB05-44F9-9734-C3618730BC11}"/>
              </a:ext>
            </a:extLst>
          </p:cNvPr>
          <p:cNvSpPr txBox="1"/>
          <p:nvPr/>
        </p:nvSpPr>
        <p:spPr>
          <a:xfrm>
            <a:off x="1333501" y="5219878"/>
            <a:ext cx="9701578" cy="892552"/>
          </a:xfrm>
          <a:prstGeom prst="rect">
            <a:avLst/>
          </a:prstGeom>
          <a:solidFill>
            <a:schemeClr val="accent1">
              <a:lumMod val="20000"/>
              <a:lumOff val="80000"/>
            </a:schemeClr>
          </a:solidFill>
          <a:ln>
            <a:solidFill>
              <a:srgbClr val="92D050"/>
            </a:solidFill>
          </a:ln>
        </p:spPr>
        <p:txBody>
          <a:bodyPr wrap="square" rtlCol="0">
            <a:spAutoFit/>
          </a:bodyPr>
          <a:lstStyle/>
          <a:p>
            <a:pPr marL="0" indent="0" algn="ctr" fontAlgn="base">
              <a:buNone/>
            </a:pPr>
            <a:endParaRPr lang="en-GB" sz="800" b="1" i="0" dirty="0">
              <a:effectLst/>
              <a:latin typeface="Open Sans"/>
            </a:endParaRPr>
          </a:p>
          <a:p>
            <a:pPr marL="0" indent="0" algn="ctr" fontAlgn="base">
              <a:buNone/>
            </a:pPr>
            <a:r>
              <a:rPr lang="en-GB" sz="1800" b="1" i="0" dirty="0">
                <a:effectLst/>
                <a:latin typeface="Open Sans"/>
              </a:rPr>
              <a:t>For the purposes of this analysis, I will focus on the 30 to 55 year old age group.</a:t>
            </a:r>
          </a:p>
          <a:p>
            <a:pPr marL="0" indent="0" algn="ctr" fontAlgn="base">
              <a:buNone/>
            </a:pPr>
            <a:r>
              <a:rPr lang="en-GB" sz="1800" b="1" i="0" dirty="0">
                <a:effectLst/>
                <a:latin typeface="Open Sans"/>
              </a:rPr>
              <a:t>This appears to be feasible given our source data per neighbourhood (wijken)</a:t>
            </a:r>
          </a:p>
          <a:p>
            <a:pPr marL="0" indent="0" algn="ctr" fontAlgn="base">
              <a:buNone/>
            </a:pPr>
            <a:endParaRPr lang="en-GB" sz="800" b="1" i="0" dirty="0">
              <a:effectLst/>
              <a:latin typeface="Open Sans"/>
            </a:endParaRPr>
          </a:p>
        </p:txBody>
      </p:sp>
    </p:spTree>
    <p:extLst>
      <p:ext uri="{BB962C8B-B14F-4D97-AF65-F5344CB8AC3E}">
        <p14:creationId xmlns:p14="http://schemas.microsoft.com/office/powerpoint/2010/main" val="7727287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1" y="609600"/>
            <a:ext cx="10195480" cy="1320800"/>
          </a:xfrm>
        </p:spPr>
        <p:txBody>
          <a:bodyPr>
            <a:normAutofit/>
          </a:bodyPr>
          <a:lstStyle/>
          <a:p>
            <a:r>
              <a:rPr lang="en-US" dirty="0"/>
              <a:t>6.2.3 Income</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Content Placeholder 2">
            <a:extLst>
              <a:ext uri="{FF2B5EF4-FFF2-40B4-BE49-F238E27FC236}">
                <a16:creationId xmlns:a16="http://schemas.microsoft.com/office/drawing/2014/main" id="{98F1BD12-B495-4F1D-BB11-FB9BA107F61E}"/>
              </a:ext>
            </a:extLst>
          </p:cNvPr>
          <p:cNvSpPr>
            <a:spLocks noGrp="1"/>
          </p:cNvSpPr>
          <p:nvPr>
            <p:ph idx="1"/>
          </p:nvPr>
        </p:nvSpPr>
        <p:spPr>
          <a:xfrm>
            <a:off x="1333501" y="1668544"/>
            <a:ext cx="9701578" cy="3700842"/>
          </a:xfrm>
        </p:spPr>
        <p:txBody>
          <a:bodyPr>
            <a:normAutofit/>
          </a:bodyPr>
          <a:lstStyle/>
          <a:p>
            <a:pPr marL="0" indent="0" fontAlgn="base">
              <a:buNone/>
            </a:pPr>
            <a:r>
              <a:rPr lang="en-GB" dirty="0">
                <a:latin typeface="Open Sans"/>
              </a:rPr>
              <a:t>Income statistics are captured, on a lagging basis, with regards to the percentage of households with disposable income in the X quintile based on the </a:t>
            </a:r>
            <a:r>
              <a:rPr lang="en-GB" u="sng" dirty="0">
                <a:latin typeface="Open Sans"/>
              </a:rPr>
              <a:t>national distribution of incomes</a:t>
            </a:r>
            <a:r>
              <a:rPr lang="en-GB" dirty="0">
                <a:latin typeface="Open Sans"/>
              </a:rPr>
              <a:t>. </a:t>
            </a:r>
          </a:p>
          <a:p>
            <a:pPr fontAlgn="base"/>
            <a:r>
              <a:rPr lang="en-GB" sz="1600" dirty="0">
                <a:latin typeface="Open Sans"/>
              </a:rPr>
              <a:t>Students and residents of institutes are not included in this statistic, which is ideal.</a:t>
            </a:r>
          </a:p>
          <a:p>
            <a:pPr fontAlgn="base"/>
            <a:r>
              <a:rPr lang="en-GB" sz="1600" dirty="0">
                <a:latin typeface="Open Sans"/>
              </a:rPr>
              <a:t>the 5</a:t>
            </a:r>
            <a:r>
              <a:rPr lang="en-GB" sz="1600" baseline="30000" dirty="0">
                <a:latin typeface="Open Sans"/>
              </a:rPr>
              <a:t>th</a:t>
            </a:r>
            <a:r>
              <a:rPr lang="en-GB" sz="1600" dirty="0">
                <a:latin typeface="Open Sans"/>
              </a:rPr>
              <a:t> quintile are the highest earners and the 1</a:t>
            </a:r>
            <a:r>
              <a:rPr lang="en-GB" sz="1600" baseline="30000" dirty="0">
                <a:latin typeface="Open Sans"/>
              </a:rPr>
              <a:t>st</a:t>
            </a:r>
            <a:r>
              <a:rPr lang="en-GB" sz="1600" dirty="0">
                <a:latin typeface="Open Sans"/>
              </a:rPr>
              <a:t> quintile the lowest. The sum of the 5 quartiles adds up to 100%</a:t>
            </a:r>
            <a:endParaRPr lang="en-GB" sz="1600" i="0" dirty="0">
              <a:effectLst/>
              <a:latin typeface="Open Sans"/>
            </a:endParaRPr>
          </a:p>
          <a:p>
            <a:pPr algn="l" fontAlgn="base"/>
            <a:r>
              <a:rPr lang="en-GB" sz="1600" i="0" dirty="0">
                <a:effectLst/>
                <a:latin typeface="Open Sans"/>
              </a:rPr>
              <a:t>Conclusion: </a:t>
            </a:r>
            <a:r>
              <a:rPr lang="en-GB" sz="1600" dirty="0">
                <a:latin typeface="Open Sans"/>
              </a:rPr>
              <a:t>A good starting point to identify those with the highest disposable incomes is to use the neighbourhoods with the highest earners </a:t>
            </a:r>
            <a:endParaRPr lang="en-GB" sz="1600" i="0" dirty="0">
              <a:effectLst/>
              <a:latin typeface="Open Sans"/>
            </a:endParaRPr>
          </a:p>
          <a:p>
            <a:pPr fontAlgn="base"/>
            <a:endParaRPr lang="en-GB" dirty="0">
              <a:latin typeface="Open Sans"/>
            </a:endParaRPr>
          </a:p>
          <a:p>
            <a:pPr fontAlgn="base"/>
            <a:endParaRPr lang="en-GB" sz="1600" b="0" i="0" dirty="0">
              <a:effectLst/>
              <a:latin typeface="Open Sans"/>
            </a:endParaRPr>
          </a:p>
        </p:txBody>
      </p:sp>
      <p:sp>
        <p:nvSpPr>
          <p:cNvPr id="8" name="TextBox 7">
            <a:extLst>
              <a:ext uri="{FF2B5EF4-FFF2-40B4-BE49-F238E27FC236}">
                <a16:creationId xmlns:a16="http://schemas.microsoft.com/office/drawing/2014/main" id="{DA3E6E6E-88CF-4C8E-9DC0-B803B64D3CEB}"/>
              </a:ext>
            </a:extLst>
          </p:cNvPr>
          <p:cNvSpPr txBox="1"/>
          <p:nvPr/>
        </p:nvSpPr>
        <p:spPr>
          <a:xfrm>
            <a:off x="1333501" y="5226924"/>
            <a:ext cx="9701578" cy="892552"/>
          </a:xfrm>
          <a:prstGeom prst="rect">
            <a:avLst/>
          </a:prstGeom>
          <a:solidFill>
            <a:schemeClr val="accent1">
              <a:lumMod val="20000"/>
              <a:lumOff val="80000"/>
            </a:schemeClr>
          </a:solidFill>
          <a:ln>
            <a:solidFill>
              <a:srgbClr val="92D050"/>
            </a:solidFill>
          </a:ln>
        </p:spPr>
        <p:txBody>
          <a:bodyPr wrap="square" rtlCol="0">
            <a:spAutoFit/>
          </a:bodyPr>
          <a:lstStyle/>
          <a:p>
            <a:pPr marL="0" indent="0" algn="ctr" fontAlgn="base">
              <a:buNone/>
            </a:pPr>
            <a:endParaRPr lang="en-GB" sz="800" b="1" i="0" dirty="0">
              <a:effectLst/>
              <a:latin typeface="Open Sans"/>
            </a:endParaRPr>
          </a:p>
          <a:p>
            <a:pPr marL="0" indent="0" algn="ctr" fontAlgn="base">
              <a:buNone/>
            </a:pPr>
            <a:r>
              <a:rPr lang="en-GB" sz="1800" b="1" i="0" dirty="0">
                <a:effectLst/>
                <a:latin typeface="Open Sans"/>
              </a:rPr>
              <a:t>For the purposes of this analysis, I will use the highest proportions in 5</a:t>
            </a:r>
            <a:r>
              <a:rPr lang="en-GB" sz="1800" b="1" i="0" baseline="30000" dirty="0">
                <a:effectLst/>
                <a:latin typeface="Open Sans"/>
              </a:rPr>
              <a:t>th</a:t>
            </a:r>
            <a:r>
              <a:rPr lang="en-GB" sz="1800" b="1" i="0" dirty="0">
                <a:effectLst/>
                <a:latin typeface="Open Sans"/>
              </a:rPr>
              <a:t> quintile for income. This appears to be feasible given our source data per neighbourhood (wijken)</a:t>
            </a:r>
          </a:p>
          <a:p>
            <a:pPr marL="0" indent="0" algn="ctr" fontAlgn="base">
              <a:buNone/>
            </a:pPr>
            <a:endParaRPr lang="en-GB" sz="800" b="1" i="0" dirty="0">
              <a:effectLst/>
              <a:latin typeface="Open Sans"/>
            </a:endParaRPr>
          </a:p>
        </p:txBody>
      </p:sp>
    </p:spTree>
    <p:extLst>
      <p:ext uri="{BB962C8B-B14F-4D97-AF65-F5344CB8AC3E}">
        <p14:creationId xmlns:p14="http://schemas.microsoft.com/office/powerpoint/2010/main" val="10097888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56921" y="609600"/>
            <a:ext cx="10586346" cy="1320800"/>
          </a:xfrm>
        </p:spPr>
        <p:txBody>
          <a:bodyPr>
            <a:normAutofit/>
          </a:bodyPr>
          <a:lstStyle/>
          <a:p>
            <a:r>
              <a:rPr lang="en-US" dirty="0"/>
              <a:t>6.3 Load, cleanse and enhance data sources where required</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4" name="Content Placeholder 3">
            <a:extLst>
              <a:ext uri="{FF2B5EF4-FFF2-40B4-BE49-F238E27FC236}">
                <a16:creationId xmlns:a16="http://schemas.microsoft.com/office/drawing/2014/main" id="{9B9A65E4-B7AC-44F7-8171-0BF74138B66F}"/>
              </a:ext>
            </a:extLst>
          </p:cNvPr>
          <p:cNvSpPr>
            <a:spLocks noGrp="1"/>
          </p:cNvSpPr>
          <p:nvPr>
            <p:ph idx="1"/>
          </p:nvPr>
        </p:nvSpPr>
        <p:spPr>
          <a:xfrm>
            <a:off x="1360467" y="1970102"/>
            <a:ext cx="8596668" cy="3880773"/>
          </a:xfrm>
        </p:spPr>
        <p:txBody>
          <a:bodyPr/>
          <a:lstStyle/>
          <a:p>
            <a:r>
              <a:rPr lang="nl-NL" dirty="0"/>
              <a:t>Several fields contained null values, however by large the data was of a high standard ana able to be loaded successfully into the data frame.</a:t>
            </a:r>
          </a:p>
          <a:p>
            <a:pPr marL="0" indent="0">
              <a:buNone/>
            </a:pPr>
            <a:endParaRPr lang="en-GB" dirty="0"/>
          </a:p>
          <a:p>
            <a:pPr lvl="2"/>
            <a:endParaRPr lang="nl-NL" dirty="0"/>
          </a:p>
        </p:txBody>
      </p:sp>
    </p:spTree>
    <p:extLst>
      <p:ext uri="{BB962C8B-B14F-4D97-AF65-F5344CB8AC3E}">
        <p14:creationId xmlns:p14="http://schemas.microsoft.com/office/powerpoint/2010/main" val="858264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56921" y="609600"/>
            <a:ext cx="10586346" cy="1320800"/>
          </a:xfrm>
        </p:spPr>
        <p:txBody>
          <a:bodyPr>
            <a:normAutofit/>
          </a:bodyPr>
          <a:lstStyle/>
          <a:p>
            <a:r>
              <a:rPr lang="en-US" dirty="0"/>
              <a:t>6.4 Modelling Approach (1/2)</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Content Placeholder 2">
            <a:extLst>
              <a:ext uri="{FF2B5EF4-FFF2-40B4-BE49-F238E27FC236}">
                <a16:creationId xmlns:a16="http://schemas.microsoft.com/office/drawing/2014/main" id="{98F1BD12-B495-4F1D-BB11-FB9BA107F61E}"/>
              </a:ext>
            </a:extLst>
          </p:cNvPr>
          <p:cNvSpPr>
            <a:spLocks noGrp="1"/>
          </p:cNvSpPr>
          <p:nvPr>
            <p:ph idx="1"/>
          </p:nvPr>
        </p:nvSpPr>
        <p:spPr>
          <a:xfrm>
            <a:off x="1166088" y="1503576"/>
            <a:ext cx="9868991" cy="4576713"/>
          </a:xfrm>
        </p:spPr>
        <p:txBody>
          <a:bodyPr>
            <a:normAutofit/>
          </a:bodyPr>
          <a:lstStyle/>
          <a:p>
            <a:pPr marL="0" indent="0" fontAlgn="base">
              <a:buNone/>
            </a:pPr>
            <a:r>
              <a:rPr lang="en-GB" sz="1600" dirty="0"/>
              <a:t>The 99 wijken in Amsterdam have diverse incomes and household compositions which provide a good representation of the different dimensions to this question.</a:t>
            </a:r>
          </a:p>
          <a:p>
            <a:pPr marL="0" indent="0" fontAlgn="base">
              <a:buNone/>
            </a:pPr>
            <a:r>
              <a:rPr lang="en-GB" sz="1600" dirty="0"/>
              <a:t>Mapping the target demographic identified in 6.2 to our data, we will utilise the following attributes</a:t>
            </a:r>
          </a:p>
        </p:txBody>
      </p:sp>
      <p:graphicFrame>
        <p:nvGraphicFramePr>
          <p:cNvPr id="7" name="Table 6">
            <a:extLst>
              <a:ext uri="{FF2B5EF4-FFF2-40B4-BE49-F238E27FC236}">
                <a16:creationId xmlns:a16="http://schemas.microsoft.com/office/drawing/2014/main" id="{DDC6D9C1-299A-4503-95C7-325EA518F3F2}"/>
              </a:ext>
            </a:extLst>
          </p:cNvPr>
          <p:cNvGraphicFramePr>
            <a:graphicFrameLocks noGrp="1"/>
          </p:cNvGraphicFramePr>
          <p:nvPr>
            <p:extLst>
              <p:ext uri="{D42A27DB-BD31-4B8C-83A1-F6EECF244321}">
                <p14:modId xmlns:p14="http://schemas.microsoft.com/office/powerpoint/2010/main" val="701354187"/>
              </p:ext>
            </p:extLst>
          </p:nvPr>
        </p:nvGraphicFramePr>
        <p:xfrm>
          <a:off x="1200602" y="2642281"/>
          <a:ext cx="9342063" cy="2473960"/>
        </p:xfrm>
        <a:graphic>
          <a:graphicData uri="http://schemas.openxmlformats.org/drawingml/2006/table">
            <a:tbl>
              <a:tblPr firstRow="1" bandRow="1">
                <a:tableStyleId>{5C22544A-7EE6-4342-B048-85BDC9FD1C3A}</a:tableStyleId>
              </a:tblPr>
              <a:tblGrid>
                <a:gridCol w="3469735">
                  <a:extLst>
                    <a:ext uri="{9D8B030D-6E8A-4147-A177-3AD203B41FA5}">
                      <a16:colId xmlns:a16="http://schemas.microsoft.com/office/drawing/2014/main" val="1764357872"/>
                    </a:ext>
                  </a:extLst>
                </a:gridCol>
                <a:gridCol w="2814545">
                  <a:extLst>
                    <a:ext uri="{9D8B030D-6E8A-4147-A177-3AD203B41FA5}">
                      <a16:colId xmlns:a16="http://schemas.microsoft.com/office/drawing/2014/main" val="1457275752"/>
                    </a:ext>
                  </a:extLst>
                </a:gridCol>
                <a:gridCol w="1333249">
                  <a:extLst>
                    <a:ext uri="{9D8B030D-6E8A-4147-A177-3AD203B41FA5}">
                      <a16:colId xmlns:a16="http://schemas.microsoft.com/office/drawing/2014/main" val="6482978"/>
                    </a:ext>
                  </a:extLst>
                </a:gridCol>
                <a:gridCol w="1724534">
                  <a:extLst>
                    <a:ext uri="{9D8B030D-6E8A-4147-A177-3AD203B41FA5}">
                      <a16:colId xmlns:a16="http://schemas.microsoft.com/office/drawing/2014/main" val="374762524"/>
                    </a:ext>
                  </a:extLst>
                </a:gridCol>
              </a:tblGrid>
              <a:tr h="370840">
                <a:tc>
                  <a:txBody>
                    <a:bodyPr/>
                    <a:lstStyle/>
                    <a:p>
                      <a:r>
                        <a:rPr lang="nl-NL" sz="1400" dirty="0"/>
                        <a:t>Target Demographic</a:t>
                      </a:r>
                      <a:endParaRPr lang="en-GB" sz="1400" dirty="0"/>
                    </a:p>
                  </a:txBody>
                  <a:tcPr/>
                </a:tc>
                <a:tc>
                  <a:txBody>
                    <a:bodyPr/>
                    <a:lstStyle/>
                    <a:p>
                      <a:r>
                        <a:rPr lang="nl-NL" sz="1400" dirty="0"/>
                        <a:t>Data Source</a:t>
                      </a:r>
                      <a:endParaRPr lang="en-GB" sz="1400" dirty="0"/>
                    </a:p>
                  </a:txBody>
                  <a:tcPr/>
                </a:tc>
                <a:tc>
                  <a:txBody>
                    <a:bodyPr/>
                    <a:lstStyle/>
                    <a:p>
                      <a:r>
                        <a:rPr lang="nl-NL" sz="1400" dirty="0"/>
                        <a:t>Data Field</a:t>
                      </a:r>
                      <a:endParaRPr lang="en-GB" sz="1400" dirty="0"/>
                    </a:p>
                  </a:txBody>
                  <a:tcPr/>
                </a:tc>
                <a:tc>
                  <a:txBody>
                    <a:bodyPr/>
                    <a:lstStyle/>
                    <a:p>
                      <a:r>
                        <a:rPr lang="nl-NL" sz="1400" dirty="0"/>
                        <a:t>Data attribute</a:t>
                      </a:r>
                      <a:endParaRPr lang="en-GB" sz="1400" dirty="0"/>
                    </a:p>
                  </a:txBody>
                  <a:tcPr/>
                </a:tc>
                <a:extLst>
                  <a:ext uri="{0D108BD9-81ED-4DB2-BD59-A6C34878D82A}">
                    <a16:rowId xmlns:a16="http://schemas.microsoft.com/office/drawing/2014/main" val="244387989"/>
                  </a:ext>
                </a:extLst>
              </a:tr>
              <a:tr h="370840">
                <a:tc>
                  <a:txBody>
                    <a:bodyPr/>
                    <a:lstStyle/>
                    <a:p>
                      <a:r>
                        <a:rPr lang="nl-NL" sz="1400" dirty="0"/>
                        <a:t>30 to 55 year old non student</a:t>
                      </a:r>
                      <a:endParaRPr lang="en-GB"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b="1" dirty="0"/>
                        <a:t>2 | </a:t>
                      </a:r>
                      <a:r>
                        <a:rPr lang="nl-NL" sz="1400" dirty="0"/>
                        <a:t>Gemeente Amsterdam</a:t>
                      </a:r>
                      <a:endParaRPr lang="nl-NL"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kern="1200" dirty="0">
                          <a:solidFill>
                            <a:schemeClr val="dk1"/>
                          </a:solidFill>
                          <a:latin typeface="+mn-lt"/>
                          <a:ea typeface="+mn-ea"/>
                          <a:cs typeface="+mn-cs"/>
                        </a:rPr>
                        <a:t>variabele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BEV30_34</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BEV35_39</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BEV40_44</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BEV45_50</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BEV50_54</a:t>
                      </a:r>
                    </a:p>
                  </a:txBody>
                  <a:tcPr/>
                </a:tc>
                <a:extLst>
                  <a:ext uri="{0D108BD9-81ED-4DB2-BD59-A6C34878D82A}">
                    <a16:rowId xmlns:a16="http://schemas.microsoft.com/office/drawing/2014/main" val="3553461517"/>
                  </a:ext>
                </a:extLst>
              </a:tr>
              <a:tr h="370840">
                <a:tc>
                  <a:txBody>
                    <a:bodyPr/>
                    <a:lstStyle/>
                    <a:p>
                      <a:r>
                        <a:rPr lang="en-GB" sz="1400" kern="1200" dirty="0">
                          <a:solidFill>
                            <a:schemeClr val="dk1"/>
                          </a:solidFill>
                          <a:latin typeface="+mn-lt"/>
                          <a:ea typeface="+mn-ea"/>
                          <a:cs typeface="+mn-cs"/>
                        </a:rPr>
                        <a:t>% of households with disposable income in the X quintile based on the national distribution of incomes. (highest proportion in 5</a:t>
                      </a:r>
                      <a:r>
                        <a:rPr lang="en-GB" sz="1400" kern="1200" baseline="30000" dirty="0">
                          <a:solidFill>
                            <a:schemeClr val="dk1"/>
                          </a:solidFill>
                          <a:latin typeface="+mn-lt"/>
                          <a:ea typeface="+mn-ea"/>
                          <a:cs typeface="+mn-cs"/>
                        </a:rPr>
                        <a:t>th</a:t>
                      </a:r>
                      <a:r>
                        <a:rPr lang="en-GB" sz="1400" kern="1200" dirty="0">
                          <a:solidFill>
                            <a:schemeClr val="dk1"/>
                          </a:solidFill>
                          <a:latin typeface="+mn-lt"/>
                          <a:ea typeface="+mn-ea"/>
                          <a:cs typeface="+mn-cs"/>
                        </a:rPr>
                        <a:t> quintile)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b="1" dirty="0"/>
                        <a:t>2 | </a:t>
                      </a:r>
                      <a:r>
                        <a:rPr lang="nl-NL" sz="1400" dirty="0"/>
                        <a:t>Gemeente Amsterdam</a:t>
                      </a:r>
                      <a:endParaRPr lang="nl-NL"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kern="1200" dirty="0">
                          <a:solidFill>
                            <a:schemeClr val="dk1"/>
                          </a:solidFill>
                          <a:latin typeface="+mn-lt"/>
                          <a:ea typeface="+mn-ea"/>
                          <a:cs typeface="+mn-cs"/>
                        </a:rPr>
                        <a:t>variabele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IINKQ5_P</a:t>
                      </a:r>
                    </a:p>
                  </a:txBody>
                  <a:tcPr/>
                </a:tc>
                <a:extLst>
                  <a:ext uri="{0D108BD9-81ED-4DB2-BD59-A6C34878D82A}">
                    <a16:rowId xmlns:a16="http://schemas.microsoft.com/office/drawing/2014/main" val="1184339815"/>
                  </a:ext>
                </a:extLst>
              </a:tr>
            </a:tbl>
          </a:graphicData>
        </a:graphic>
      </p:graphicFrame>
    </p:spTree>
    <p:extLst>
      <p:ext uri="{BB962C8B-B14F-4D97-AF65-F5344CB8AC3E}">
        <p14:creationId xmlns:p14="http://schemas.microsoft.com/office/powerpoint/2010/main" val="32652857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56921" y="609600"/>
            <a:ext cx="10586346" cy="1320800"/>
          </a:xfrm>
        </p:spPr>
        <p:txBody>
          <a:bodyPr>
            <a:normAutofit/>
          </a:bodyPr>
          <a:lstStyle/>
          <a:p>
            <a:r>
              <a:rPr lang="en-US" dirty="0"/>
              <a:t>6.4 Modelling Approach (2/2) </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Content Placeholder 2">
            <a:extLst>
              <a:ext uri="{FF2B5EF4-FFF2-40B4-BE49-F238E27FC236}">
                <a16:creationId xmlns:a16="http://schemas.microsoft.com/office/drawing/2014/main" id="{98F1BD12-B495-4F1D-BB11-FB9BA107F61E}"/>
              </a:ext>
            </a:extLst>
          </p:cNvPr>
          <p:cNvSpPr>
            <a:spLocks noGrp="1"/>
          </p:cNvSpPr>
          <p:nvPr>
            <p:ph idx="1"/>
          </p:nvPr>
        </p:nvSpPr>
        <p:spPr>
          <a:xfrm>
            <a:off x="1166088" y="1828800"/>
            <a:ext cx="9868991" cy="4251489"/>
          </a:xfrm>
        </p:spPr>
        <p:txBody>
          <a:bodyPr>
            <a:normAutofit/>
          </a:bodyPr>
          <a:lstStyle/>
          <a:p>
            <a:pPr marL="0" indent="0">
              <a:buNone/>
            </a:pPr>
            <a:r>
              <a:rPr lang="en-GB" dirty="0"/>
              <a:t>The most complex part of the coding exercise in python was to create a </a:t>
            </a:r>
            <a:r>
              <a:rPr lang="en-GB" dirty="0" err="1"/>
              <a:t>dataframe</a:t>
            </a:r>
            <a:r>
              <a:rPr lang="en-GB" dirty="0"/>
              <a:t> using the </a:t>
            </a:r>
            <a:r>
              <a:rPr lang="en-GB" b="1" dirty="0" err="1"/>
              <a:t>groupby</a:t>
            </a:r>
            <a:r>
              <a:rPr lang="en-GB" dirty="0"/>
              <a:t> function:</a:t>
            </a:r>
          </a:p>
          <a:p>
            <a:pPr lvl="1"/>
            <a:r>
              <a:rPr lang="en-GB" dirty="0"/>
              <a:t>Year (for example: 2018)</a:t>
            </a:r>
          </a:p>
          <a:p>
            <a:pPr lvl="1"/>
            <a:r>
              <a:rPr lang="en-GB" dirty="0"/>
              <a:t>Wijken (for example: A00)</a:t>
            </a:r>
          </a:p>
          <a:p>
            <a:pPr lvl="1"/>
            <a:r>
              <a:rPr lang="en-GB" dirty="0"/>
              <a:t>Sum of target age group in BEV30_34, BEV35_39, BEV40_44, BEV45_49, BEV50_54</a:t>
            </a:r>
          </a:p>
          <a:p>
            <a:pPr lvl="1"/>
            <a:r>
              <a:rPr lang="en-GB" dirty="0"/>
              <a:t>Adding the IINKKQ5_P column to the </a:t>
            </a:r>
            <a:r>
              <a:rPr lang="en-GB" dirty="0" err="1"/>
              <a:t>dataframe</a:t>
            </a:r>
            <a:r>
              <a:rPr lang="en-GB" dirty="0"/>
              <a:t> to introduce the income dimension</a:t>
            </a:r>
          </a:p>
          <a:p>
            <a:pPr marL="0" indent="0" fontAlgn="base">
              <a:buNone/>
            </a:pPr>
            <a:endParaRPr lang="en-GB" sz="1600" dirty="0"/>
          </a:p>
        </p:txBody>
      </p:sp>
    </p:spTree>
    <p:extLst>
      <p:ext uri="{BB962C8B-B14F-4D97-AF65-F5344CB8AC3E}">
        <p14:creationId xmlns:p14="http://schemas.microsoft.com/office/powerpoint/2010/main" val="30628018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56921" y="609600"/>
            <a:ext cx="10586346" cy="1320800"/>
          </a:xfrm>
        </p:spPr>
        <p:txBody>
          <a:bodyPr>
            <a:normAutofit/>
          </a:bodyPr>
          <a:lstStyle/>
          <a:p>
            <a:r>
              <a:rPr lang="en-US" dirty="0"/>
              <a:t>6.5 Scatterplot to identify target locations (1/2)</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Content Placeholder 2">
            <a:extLst>
              <a:ext uri="{FF2B5EF4-FFF2-40B4-BE49-F238E27FC236}">
                <a16:creationId xmlns:a16="http://schemas.microsoft.com/office/drawing/2014/main" id="{98F1BD12-B495-4F1D-BB11-FB9BA107F61E}"/>
              </a:ext>
            </a:extLst>
          </p:cNvPr>
          <p:cNvSpPr>
            <a:spLocks noGrp="1"/>
          </p:cNvSpPr>
          <p:nvPr>
            <p:ph idx="1"/>
          </p:nvPr>
        </p:nvSpPr>
        <p:spPr>
          <a:xfrm>
            <a:off x="1156921" y="1749973"/>
            <a:ext cx="6944091" cy="3685627"/>
          </a:xfrm>
        </p:spPr>
        <p:txBody>
          <a:bodyPr>
            <a:normAutofit/>
          </a:bodyPr>
          <a:lstStyle/>
          <a:p>
            <a:pPr marL="0" indent="0">
              <a:buNone/>
            </a:pPr>
            <a:r>
              <a:rPr lang="nl-NL" sz="1600" dirty="0"/>
              <a:t>The data points of interest are at least one standard deviation from the mean</a:t>
            </a:r>
          </a:p>
          <a:p>
            <a:r>
              <a:rPr lang="nl-NL" sz="1600" dirty="0"/>
              <a:t>Age 30 to 55 year olds</a:t>
            </a:r>
          </a:p>
          <a:p>
            <a:pPr lvl="1">
              <a:buFont typeface="Arial" panose="020B0604020202020204" pitchFamily="34" charset="0"/>
              <a:buChar char="•"/>
            </a:pPr>
            <a:r>
              <a:rPr lang="nl-NL" sz="1400" dirty="0"/>
              <a:t>3295 + 2080 = </a:t>
            </a:r>
            <a:r>
              <a:rPr lang="nl-NL" sz="1400" b="1" dirty="0"/>
              <a:t>5375</a:t>
            </a:r>
          </a:p>
          <a:p>
            <a:pPr marL="0" indent="0">
              <a:buNone/>
            </a:pPr>
            <a:r>
              <a:rPr lang="nl-NL" sz="1600" dirty="0"/>
              <a:t>AND</a:t>
            </a:r>
          </a:p>
          <a:p>
            <a:r>
              <a:rPr lang="nl-NL" sz="1600" dirty="0"/>
              <a:t>% population in the 5th Quintle for household income (excluding students)</a:t>
            </a:r>
          </a:p>
          <a:p>
            <a:pPr lvl="1">
              <a:buFont typeface="Arial" panose="020B0604020202020204" pitchFamily="34" charset="0"/>
              <a:buChar char="•"/>
            </a:pPr>
            <a:r>
              <a:rPr lang="nl-NL" sz="1400" dirty="0"/>
              <a:t>19.30+10.29 = </a:t>
            </a:r>
            <a:r>
              <a:rPr lang="nl-NL" sz="1400" b="1" dirty="0"/>
              <a:t>29.59</a:t>
            </a:r>
          </a:p>
          <a:p>
            <a:pPr lvl="1">
              <a:buFont typeface="Arial" panose="020B0604020202020204" pitchFamily="34" charset="0"/>
              <a:buChar char="•"/>
            </a:pPr>
            <a:endParaRPr lang="en-GB" sz="1400" dirty="0"/>
          </a:p>
        </p:txBody>
      </p:sp>
      <p:pic>
        <p:nvPicPr>
          <p:cNvPr id="8" name="Picture 7">
            <a:extLst>
              <a:ext uri="{FF2B5EF4-FFF2-40B4-BE49-F238E27FC236}">
                <a16:creationId xmlns:a16="http://schemas.microsoft.com/office/drawing/2014/main" id="{153A2284-562F-4A88-9A5E-06D185848521}"/>
              </a:ext>
            </a:extLst>
          </p:cNvPr>
          <p:cNvPicPr>
            <a:picLocks noChangeAspect="1"/>
          </p:cNvPicPr>
          <p:nvPr/>
        </p:nvPicPr>
        <p:blipFill>
          <a:blip r:embed="rId2"/>
          <a:stretch>
            <a:fillRect/>
          </a:stretch>
        </p:blipFill>
        <p:spPr>
          <a:xfrm>
            <a:off x="8693243" y="1749973"/>
            <a:ext cx="2457793" cy="2753109"/>
          </a:xfrm>
          <a:prstGeom prst="rect">
            <a:avLst/>
          </a:prstGeom>
        </p:spPr>
      </p:pic>
    </p:spTree>
    <p:extLst>
      <p:ext uri="{BB962C8B-B14F-4D97-AF65-F5344CB8AC3E}">
        <p14:creationId xmlns:p14="http://schemas.microsoft.com/office/powerpoint/2010/main" val="11918252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56921" y="609600"/>
            <a:ext cx="10586346" cy="1320800"/>
          </a:xfrm>
        </p:spPr>
        <p:txBody>
          <a:bodyPr>
            <a:normAutofit/>
          </a:bodyPr>
          <a:lstStyle/>
          <a:p>
            <a:r>
              <a:rPr lang="en-US" dirty="0"/>
              <a:t>6.5 Scatterplot to identify target locations </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Content Placeholder 2">
            <a:extLst>
              <a:ext uri="{FF2B5EF4-FFF2-40B4-BE49-F238E27FC236}">
                <a16:creationId xmlns:a16="http://schemas.microsoft.com/office/drawing/2014/main" id="{98F1BD12-B495-4F1D-BB11-FB9BA107F61E}"/>
              </a:ext>
            </a:extLst>
          </p:cNvPr>
          <p:cNvSpPr>
            <a:spLocks noGrp="1"/>
          </p:cNvSpPr>
          <p:nvPr>
            <p:ph idx="1"/>
          </p:nvPr>
        </p:nvSpPr>
        <p:spPr>
          <a:xfrm>
            <a:off x="1156922" y="1522167"/>
            <a:ext cx="10017674" cy="3685627"/>
          </a:xfrm>
        </p:spPr>
        <p:txBody>
          <a:bodyPr>
            <a:normAutofit/>
          </a:bodyPr>
          <a:lstStyle/>
          <a:p>
            <a:pPr marL="0" indent="0">
              <a:buNone/>
            </a:pPr>
            <a:r>
              <a:rPr lang="nl-NL" sz="1600" dirty="0"/>
              <a:t>Using the refined criteria we are left with two clear neighbourhoods in the top right hand segment:</a:t>
            </a:r>
          </a:p>
          <a:p>
            <a:r>
              <a:rPr lang="en-GB" sz="1200" b="1" dirty="0"/>
              <a:t>M33 - Oostelijk Havengebied: </a:t>
            </a:r>
            <a:r>
              <a:rPr lang="en-GB" sz="1200" dirty="0"/>
              <a:t>7988 residents, where 31% of the population are in the 5</a:t>
            </a:r>
            <a:r>
              <a:rPr lang="en-GB" sz="1200" baseline="30000" dirty="0"/>
              <a:t>th</a:t>
            </a:r>
            <a:r>
              <a:rPr lang="en-GB" sz="1200" dirty="0"/>
              <a:t> Quintile for household income; and</a:t>
            </a:r>
          </a:p>
          <a:p>
            <a:r>
              <a:rPr lang="en-GB" sz="1200" b="1" dirty="0"/>
              <a:t>M35 - IJburg West: </a:t>
            </a:r>
            <a:r>
              <a:rPr lang="en-GB" sz="1200" dirty="0"/>
              <a:t>6485 residents, where 36% of the population are in the 5</a:t>
            </a:r>
            <a:r>
              <a:rPr lang="en-GB" sz="1200" baseline="30000" dirty="0"/>
              <a:t>th</a:t>
            </a:r>
            <a:r>
              <a:rPr lang="en-GB" sz="1200" dirty="0"/>
              <a:t> Quintile for household income.</a:t>
            </a:r>
          </a:p>
        </p:txBody>
      </p:sp>
      <p:pic>
        <p:nvPicPr>
          <p:cNvPr id="4" name="Picture 3">
            <a:extLst>
              <a:ext uri="{FF2B5EF4-FFF2-40B4-BE49-F238E27FC236}">
                <a16:creationId xmlns:a16="http://schemas.microsoft.com/office/drawing/2014/main" id="{4322ED6A-BF66-4CE0-9228-36F3472595B4}"/>
              </a:ext>
            </a:extLst>
          </p:cNvPr>
          <p:cNvPicPr>
            <a:picLocks noChangeAspect="1"/>
          </p:cNvPicPr>
          <p:nvPr/>
        </p:nvPicPr>
        <p:blipFill>
          <a:blip r:embed="rId2"/>
          <a:stretch>
            <a:fillRect/>
          </a:stretch>
        </p:blipFill>
        <p:spPr>
          <a:xfrm>
            <a:off x="1411268" y="2664723"/>
            <a:ext cx="9107171" cy="3315163"/>
          </a:xfrm>
          <a:prstGeom prst="rect">
            <a:avLst/>
          </a:prstGeom>
        </p:spPr>
      </p:pic>
      <p:cxnSp>
        <p:nvCxnSpPr>
          <p:cNvPr id="6" name="Straight Connector 5">
            <a:extLst>
              <a:ext uri="{FF2B5EF4-FFF2-40B4-BE49-F238E27FC236}">
                <a16:creationId xmlns:a16="http://schemas.microsoft.com/office/drawing/2014/main" id="{BFCFA6C3-A023-42C9-B4FA-3011533AB166}"/>
              </a:ext>
            </a:extLst>
          </p:cNvPr>
          <p:cNvCxnSpPr>
            <a:cxnSpLocks/>
          </p:cNvCxnSpPr>
          <p:nvPr/>
        </p:nvCxnSpPr>
        <p:spPr>
          <a:xfrm flipV="1">
            <a:off x="5986055" y="2976530"/>
            <a:ext cx="0" cy="25788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CE25F1F-7EC9-41A4-93FA-CA6F24402C85}"/>
              </a:ext>
            </a:extLst>
          </p:cNvPr>
          <p:cNvCxnSpPr>
            <a:cxnSpLocks/>
          </p:cNvCxnSpPr>
          <p:nvPr/>
        </p:nvCxnSpPr>
        <p:spPr>
          <a:xfrm>
            <a:off x="3907109" y="4265974"/>
            <a:ext cx="398306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40177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2" y="609600"/>
            <a:ext cx="8596668" cy="1320800"/>
          </a:xfrm>
        </p:spPr>
        <p:txBody>
          <a:bodyPr>
            <a:normAutofit/>
          </a:bodyPr>
          <a:lstStyle/>
          <a:p>
            <a:r>
              <a:rPr lang="en-US" dirty="0"/>
              <a:t>1.0 Business Problem</a:t>
            </a: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 name="Content Placeholder 2"/>
          <p:cNvSpPr>
            <a:spLocks noGrp="1"/>
          </p:cNvSpPr>
          <p:nvPr>
            <p:ph idx="1"/>
          </p:nvPr>
        </p:nvSpPr>
        <p:spPr>
          <a:xfrm>
            <a:off x="1333502" y="1930400"/>
            <a:ext cx="8596668" cy="3880773"/>
          </a:xfrm>
        </p:spPr>
        <p:txBody>
          <a:bodyPr>
            <a:normAutofit/>
          </a:bodyPr>
          <a:lstStyle/>
          <a:p>
            <a:pPr marL="0" indent="0">
              <a:buNone/>
            </a:pPr>
            <a:r>
              <a:rPr lang="en-GB" sz="1600" dirty="0">
                <a:latin typeface="OpenSans"/>
              </a:rPr>
              <a:t>After living in Amsterdam for several years, my perception was that there are relatively few Vietnamese restaurants.</a:t>
            </a:r>
          </a:p>
          <a:p>
            <a:pPr marL="0" indent="0">
              <a:buNone/>
            </a:pPr>
            <a:endParaRPr lang="en-GB" sz="800" dirty="0">
              <a:latin typeface="OpenSans"/>
            </a:endParaRPr>
          </a:p>
          <a:p>
            <a:pPr marL="0" indent="0">
              <a:buNone/>
            </a:pPr>
            <a:r>
              <a:rPr lang="en-GB" sz="1600" dirty="0">
                <a:latin typeface="OpenSans"/>
              </a:rPr>
              <a:t>The questions I would like to answer are:</a:t>
            </a:r>
          </a:p>
          <a:p>
            <a:pPr marL="457200" indent="-457200">
              <a:buFont typeface="+mj-lt"/>
              <a:buAutoNum type="arabicPeriod"/>
            </a:pPr>
            <a:r>
              <a:rPr lang="en-GB" sz="1600" dirty="0">
                <a:latin typeface="OpenSans"/>
              </a:rPr>
              <a:t>How many Vietnamese restaurants are in Amsterdam and where are they located; and</a:t>
            </a:r>
          </a:p>
          <a:p>
            <a:pPr marL="457200" indent="-457200">
              <a:buFont typeface="+mj-lt"/>
              <a:buAutoNum type="arabicPeriod"/>
            </a:pPr>
            <a:r>
              <a:rPr lang="en-GB" sz="1600" dirty="0">
                <a:latin typeface="OpenSans"/>
              </a:rPr>
              <a:t>Where would be a good location to establish a flagship Vietnamese restaurant in Amsterdam</a:t>
            </a:r>
          </a:p>
          <a:p>
            <a:pPr marL="0" indent="0">
              <a:buNone/>
            </a:pPr>
            <a:endParaRPr lang="en-GB" sz="800" dirty="0">
              <a:latin typeface="OpenSans"/>
            </a:endParaRPr>
          </a:p>
          <a:p>
            <a:pPr marL="0" indent="0">
              <a:buNone/>
            </a:pPr>
            <a:endParaRPr lang="en-GB" sz="1600" dirty="0">
              <a:latin typeface="OpenSans"/>
            </a:endParaRPr>
          </a:p>
          <a:p>
            <a:pPr marL="0" indent="0">
              <a:buNone/>
            </a:pPr>
            <a:r>
              <a:rPr lang="en-GB" sz="1600" u="sng" dirty="0">
                <a:latin typeface="OpenSans"/>
              </a:rPr>
              <a:t>Disclaimer: </a:t>
            </a:r>
            <a:r>
              <a:rPr lang="en-GB" sz="1600" dirty="0">
                <a:latin typeface="OpenSans"/>
              </a:rPr>
              <a:t>Before making an investment decision based on this analysis, forecasts that include the impact of COVID-19 should be considered.</a:t>
            </a:r>
          </a:p>
        </p:txBody>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4836705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56921" y="609600"/>
            <a:ext cx="10586346" cy="1320800"/>
          </a:xfrm>
        </p:spPr>
        <p:txBody>
          <a:bodyPr>
            <a:normAutofit/>
          </a:bodyPr>
          <a:lstStyle/>
          <a:p>
            <a:r>
              <a:rPr lang="en-US" dirty="0"/>
              <a:t>7.0 Conclusions </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Content Placeholder 2">
            <a:extLst>
              <a:ext uri="{FF2B5EF4-FFF2-40B4-BE49-F238E27FC236}">
                <a16:creationId xmlns:a16="http://schemas.microsoft.com/office/drawing/2014/main" id="{98F1BD12-B495-4F1D-BB11-FB9BA107F61E}"/>
              </a:ext>
            </a:extLst>
          </p:cNvPr>
          <p:cNvSpPr>
            <a:spLocks noGrp="1"/>
          </p:cNvSpPr>
          <p:nvPr>
            <p:ph idx="1"/>
          </p:nvPr>
        </p:nvSpPr>
        <p:spPr>
          <a:xfrm>
            <a:off x="1166088" y="1503576"/>
            <a:ext cx="4591479" cy="4576713"/>
          </a:xfrm>
        </p:spPr>
        <p:txBody>
          <a:bodyPr>
            <a:normAutofit/>
          </a:bodyPr>
          <a:lstStyle/>
          <a:p>
            <a:endParaRPr lang="en-GB" sz="1400" b="1" dirty="0"/>
          </a:p>
          <a:p>
            <a:endParaRPr lang="en-GB" sz="1400" b="1" dirty="0"/>
          </a:p>
          <a:p>
            <a:r>
              <a:rPr lang="en-GB" sz="1400" b="1" dirty="0"/>
              <a:t>M33 - Oostelijk Havengebied: </a:t>
            </a:r>
            <a:r>
              <a:rPr lang="en-GB" sz="1400" dirty="0"/>
              <a:t>7988 residents, where 31% of the population are in the 5</a:t>
            </a:r>
            <a:r>
              <a:rPr lang="en-GB" sz="1400" baseline="30000" dirty="0"/>
              <a:t>th</a:t>
            </a:r>
            <a:r>
              <a:rPr lang="en-GB" sz="1400" dirty="0"/>
              <a:t> Quintile for household income</a:t>
            </a:r>
          </a:p>
          <a:p>
            <a:endParaRPr lang="en-GB" sz="1400" b="1" dirty="0"/>
          </a:p>
          <a:p>
            <a:endParaRPr lang="en-GB" sz="1400" b="1" dirty="0"/>
          </a:p>
          <a:p>
            <a:endParaRPr lang="en-GB" sz="1400" b="1" dirty="0"/>
          </a:p>
          <a:p>
            <a:endParaRPr lang="en-GB" sz="1400" b="1" dirty="0"/>
          </a:p>
          <a:p>
            <a:endParaRPr lang="en-GB" sz="1400" b="1" dirty="0"/>
          </a:p>
          <a:p>
            <a:endParaRPr lang="en-GB" sz="1400" b="1" dirty="0"/>
          </a:p>
          <a:p>
            <a:endParaRPr lang="en-GB" sz="1400" b="1" dirty="0"/>
          </a:p>
          <a:p>
            <a:endParaRPr lang="en-GB" sz="1400" b="1" dirty="0"/>
          </a:p>
          <a:p>
            <a:pPr marL="0" indent="0" fontAlgn="base">
              <a:buNone/>
            </a:pPr>
            <a:endParaRPr lang="en-GB" sz="1600" dirty="0"/>
          </a:p>
          <a:p>
            <a:pPr marL="0" indent="0" fontAlgn="base">
              <a:buNone/>
            </a:pPr>
            <a:endParaRPr lang="en-GB" sz="1600" dirty="0"/>
          </a:p>
          <a:p>
            <a:pPr marL="0" indent="0" fontAlgn="base">
              <a:buNone/>
            </a:pPr>
            <a:endParaRPr lang="en-GB" sz="1600" dirty="0"/>
          </a:p>
          <a:p>
            <a:pPr marL="0" indent="0" fontAlgn="base">
              <a:buNone/>
            </a:pPr>
            <a:endParaRPr lang="en-GB" sz="1600" dirty="0"/>
          </a:p>
          <a:p>
            <a:pPr marL="0" indent="0" fontAlgn="base">
              <a:buNone/>
            </a:pPr>
            <a:endParaRPr lang="en-GB" sz="1600" dirty="0"/>
          </a:p>
          <a:p>
            <a:pPr marL="0" indent="0" fontAlgn="base">
              <a:buNone/>
            </a:pPr>
            <a:endParaRPr lang="en-GB" sz="1600" dirty="0"/>
          </a:p>
        </p:txBody>
      </p:sp>
      <p:pic>
        <p:nvPicPr>
          <p:cNvPr id="4" name="Picture 3">
            <a:extLst>
              <a:ext uri="{FF2B5EF4-FFF2-40B4-BE49-F238E27FC236}">
                <a16:creationId xmlns:a16="http://schemas.microsoft.com/office/drawing/2014/main" id="{54580BA7-4CD0-4233-83D7-AD9234AB511E}"/>
              </a:ext>
            </a:extLst>
          </p:cNvPr>
          <p:cNvPicPr>
            <a:picLocks noChangeAspect="1"/>
          </p:cNvPicPr>
          <p:nvPr/>
        </p:nvPicPr>
        <p:blipFill>
          <a:blip r:embed="rId2"/>
          <a:stretch>
            <a:fillRect/>
          </a:stretch>
        </p:blipFill>
        <p:spPr>
          <a:xfrm>
            <a:off x="1274029" y="3234859"/>
            <a:ext cx="4528100" cy="2730813"/>
          </a:xfrm>
          <a:prstGeom prst="rect">
            <a:avLst/>
          </a:prstGeom>
        </p:spPr>
      </p:pic>
      <p:sp>
        <p:nvSpPr>
          <p:cNvPr id="9" name="Content Placeholder 2">
            <a:extLst>
              <a:ext uri="{FF2B5EF4-FFF2-40B4-BE49-F238E27FC236}">
                <a16:creationId xmlns:a16="http://schemas.microsoft.com/office/drawing/2014/main" id="{6C4C07BD-7CD5-4630-9B9D-230DE530D6EE}"/>
              </a:ext>
            </a:extLst>
          </p:cNvPr>
          <p:cNvSpPr txBox="1">
            <a:spLocks/>
          </p:cNvSpPr>
          <p:nvPr/>
        </p:nvSpPr>
        <p:spPr>
          <a:xfrm>
            <a:off x="6558947" y="2172538"/>
            <a:ext cx="4591479" cy="169947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GB" sz="1400" b="1" dirty="0"/>
              <a:t>M35 - IJburg West: </a:t>
            </a:r>
            <a:r>
              <a:rPr lang="en-GB" sz="1400" dirty="0"/>
              <a:t>6485 residents, where 36% of the population are in the 5</a:t>
            </a:r>
            <a:r>
              <a:rPr lang="en-GB" sz="1400" baseline="30000" dirty="0"/>
              <a:t>th</a:t>
            </a:r>
            <a:r>
              <a:rPr lang="en-GB" sz="1400" dirty="0"/>
              <a:t> Quintile for household income.</a:t>
            </a:r>
          </a:p>
          <a:p>
            <a:pPr marL="0" indent="0" fontAlgn="base">
              <a:buFont typeface="Wingdings 3" charset="2"/>
              <a:buNone/>
            </a:pPr>
            <a:endParaRPr lang="en-GB" sz="1600" dirty="0"/>
          </a:p>
          <a:p>
            <a:pPr marL="0" indent="0" fontAlgn="base">
              <a:buFont typeface="Wingdings 3" charset="2"/>
              <a:buNone/>
            </a:pPr>
            <a:endParaRPr lang="en-GB" sz="1600" dirty="0"/>
          </a:p>
          <a:p>
            <a:pPr marL="0" indent="0" fontAlgn="base">
              <a:buFont typeface="Wingdings 3" charset="2"/>
              <a:buNone/>
            </a:pPr>
            <a:endParaRPr lang="en-GB" sz="1600" dirty="0"/>
          </a:p>
          <a:p>
            <a:pPr marL="0" indent="0" fontAlgn="base">
              <a:buFont typeface="Wingdings 3" charset="2"/>
              <a:buNone/>
            </a:pPr>
            <a:endParaRPr lang="en-GB" sz="1600" dirty="0"/>
          </a:p>
          <a:p>
            <a:pPr marL="0" indent="0" fontAlgn="base">
              <a:buFont typeface="Wingdings 3" charset="2"/>
              <a:buNone/>
            </a:pPr>
            <a:endParaRPr lang="en-GB" sz="1600" dirty="0"/>
          </a:p>
          <a:p>
            <a:pPr marL="0" indent="0" fontAlgn="base">
              <a:buFont typeface="Wingdings 3" charset="2"/>
              <a:buNone/>
            </a:pPr>
            <a:endParaRPr lang="en-GB" sz="1600" dirty="0"/>
          </a:p>
        </p:txBody>
      </p:sp>
      <p:sp>
        <p:nvSpPr>
          <p:cNvPr id="10" name="Content Placeholder 2">
            <a:extLst>
              <a:ext uri="{FF2B5EF4-FFF2-40B4-BE49-F238E27FC236}">
                <a16:creationId xmlns:a16="http://schemas.microsoft.com/office/drawing/2014/main" id="{39D14451-56AC-4C69-BDAD-FAC2F1A282C6}"/>
              </a:ext>
            </a:extLst>
          </p:cNvPr>
          <p:cNvSpPr txBox="1">
            <a:spLocks/>
          </p:cNvSpPr>
          <p:nvPr/>
        </p:nvSpPr>
        <p:spPr>
          <a:xfrm>
            <a:off x="1166088" y="1745714"/>
            <a:ext cx="10089755" cy="49054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fontAlgn="base">
              <a:buFont typeface="Wingdings 3" charset="2"/>
              <a:buNone/>
            </a:pPr>
            <a:r>
              <a:rPr lang="en-GB" sz="1600" dirty="0"/>
              <a:t>The following neighbourhoods (wijken) show good potential to open a flagship Vietnamese restaurant</a:t>
            </a:r>
          </a:p>
          <a:p>
            <a:pPr marL="0" indent="0" fontAlgn="base">
              <a:buFont typeface="Wingdings 3" charset="2"/>
              <a:buNone/>
            </a:pPr>
            <a:endParaRPr lang="en-GB" sz="1600" dirty="0"/>
          </a:p>
        </p:txBody>
      </p:sp>
      <p:pic>
        <p:nvPicPr>
          <p:cNvPr id="6" name="Picture 5">
            <a:extLst>
              <a:ext uri="{FF2B5EF4-FFF2-40B4-BE49-F238E27FC236}">
                <a16:creationId xmlns:a16="http://schemas.microsoft.com/office/drawing/2014/main" id="{5CD737F8-3947-475D-9AE8-796FB7C46748}"/>
              </a:ext>
            </a:extLst>
          </p:cNvPr>
          <p:cNvPicPr>
            <a:picLocks noChangeAspect="1"/>
          </p:cNvPicPr>
          <p:nvPr/>
        </p:nvPicPr>
        <p:blipFill>
          <a:blip r:embed="rId3"/>
          <a:stretch>
            <a:fillRect/>
          </a:stretch>
        </p:blipFill>
        <p:spPr>
          <a:xfrm>
            <a:off x="6687910" y="3234859"/>
            <a:ext cx="4658229" cy="2789481"/>
          </a:xfrm>
          <a:prstGeom prst="rect">
            <a:avLst/>
          </a:prstGeom>
        </p:spPr>
      </p:pic>
    </p:spTree>
    <p:extLst>
      <p:ext uri="{BB962C8B-B14F-4D97-AF65-F5344CB8AC3E}">
        <p14:creationId xmlns:p14="http://schemas.microsoft.com/office/powerpoint/2010/main" val="546674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56921" y="609600"/>
            <a:ext cx="10586346" cy="1320800"/>
          </a:xfrm>
        </p:spPr>
        <p:txBody>
          <a:bodyPr>
            <a:normAutofit/>
          </a:bodyPr>
          <a:lstStyle/>
          <a:p>
            <a:r>
              <a:rPr lang="en-US" dirty="0"/>
              <a:t>7.0 Final Notes </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Content Placeholder 2">
            <a:extLst>
              <a:ext uri="{FF2B5EF4-FFF2-40B4-BE49-F238E27FC236}">
                <a16:creationId xmlns:a16="http://schemas.microsoft.com/office/drawing/2014/main" id="{98F1BD12-B495-4F1D-BB11-FB9BA107F61E}"/>
              </a:ext>
            </a:extLst>
          </p:cNvPr>
          <p:cNvSpPr>
            <a:spLocks noGrp="1"/>
          </p:cNvSpPr>
          <p:nvPr>
            <p:ph idx="1"/>
          </p:nvPr>
        </p:nvSpPr>
        <p:spPr>
          <a:xfrm>
            <a:off x="1166088" y="1781050"/>
            <a:ext cx="10577179" cy="4576713"/>
          </a:xfrm>
        </p:spPr>
        <p:txBody>
          <a:bodyPr>
            <a:normAutofit/>
          </a:bodyPr>
          <a:lstStyle/>
          <a:p>
            <a:pPr marL="0" indent="0" fontAlgn="base">
              <a:buNone/>
            </a:pPr>
            <a:r>
              <a:rPr lang="en-GB" sz="1600" dirty="0"/>
              <a:t>The two identified locations are a good starting point for further analysis, however additional considerations include:</a:t>
            </a:r>
          </a:p>
          <a:p>
            <a:pPr fontAlgn="base"/>
            <a:r>
              <a:rPr lang="en-GB" sz="1600" dirty="0"/>
              <a:t>Supply &amp; suitability of available restaurant locations;</a:t>
            </a:r>
          </a:p>
          <a:p>
            <a:pPr fontAlgn="base"/>
            <a:r>
              <a:rPr lang="en-GB" sz="1600" dirty="0"/>
              <a:t>Cost considerations in terms of the cost per m2; and</a:t>
            </a:r>
          </a:p>
          <a:p>
            <a:pPr fontAlgn="base"/>
            <a:r>
              <a:rPr lang="en-GB" sz="1600" dirty="0"/>
              <a:t>Future infrastructure projects and urban planning developments. </a:t>
            </a:r>
          </a:p>
        </p:txBody>
      </p:sp>
    </p:spTree>
    <p:extLst>
      <p:ext uri="{BB962C8B-B14F-4D97-AF65-F5344CB8AC3E}">
        <p14:creationId xmlns:p14="http://schemas.microsoft.com/office/powerpoint/2010/main" val="14620552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9" name="Content Placeholder 2">
            <a:extLst>
              <a:ext uri="{FF2B5EF4-FFF2-40B4-BE49-F238E27FC236}">
                <a16:creationId xmlns:a16="http://schemas.microsoft.com/office/drawing/2014/main" id="{B49576D5-E044-4B4E-B27F-D432FD2FCB13}"/>
              </a:ext>
            </a:extLst>
          </p:cNvPr>
          <p:cNvSpPr>
            <a:spLocks noGrp="1"/>
          </p:cNvSpPr>
          <p:nvPr>
            <p:ph idx="1"/>
          </p:nvPr>
        </p:nvSpPr>
        <p:spPr>
          <a:xfrm>
            <a:off x="1143000" y="2656308"/>
            <a:ext cx="9905999" cy="2223119"/>
          </a:xfrm>
        </p:spPr>
        <p:txBody>
          <a:bodyPr>
            <a:normAutofit/>
          </a:bodyPr>
          <a:lstStyle/>
          <a:p>
            <a:pPr marL="0" indent="0">
              <a:buNone/>
            </a:pPr>
            <a:r>
              <a:rPr lang="en-US" sz="6000" dirty="0">
                <a:solidFill>
                  <a:schemeClr val="accent1"/>
                </a:solidFill>
                <a:latin typeface="+mj-lt"/>
                <a:ea typeface="+mj-ea"/>
                <a:cs typeface="+mj-cs"/>
              </a:rPr>
              <a:t>Appendix</a:t>
            </a:r>
          </a:p>
          <a:p>
            <a:pPr marL="0" indent="0">
              <a:buNone/>
            </a:pPr>
            <a:r>
              <a:rPr lang="en-US" sz="2800" dirty="0">
                <a:solidFill>
                  <a:schemeClr val="accent1"/>
                </a:solidFill>
                <a:latin typeface="+mj-lt"/>
                <a:ea typeface="+mj-ea"/>
                <a:cs typeface="+mj-cs"/>
              </a:rPr>
              <a:t>1. Data sources: Gemeente Amsterdam</a:t>
            </a:r>
          </a:p>
        </p:txBody>
      </p:sp>
    </p:spTree>
    <p:extLst>
      <p:ext uri="{BB962C8B-B14F-4D97-AF65-F5344CB8AC3E}">
        <p14:creationId xmlns:p14="http://schemas.microsoft.com/office/powerpoint/2010/main" val="17151553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1412" y="609600"/>
            <a:ext cx="9796662" cy="1320800"/>
          </a:xfrm>
        </p:spPr>
        <p:txBody>
          <a:bodyPr>
            <a:normAutofit/>
          </a:bodyPr>
          <a:lstStyle/>
          <a:p>
            <a:r>
              <a:rPr lang="en-US" dirty="0"/>
              <a:t>Appendix 1: Gemeente Amsterdam </a:t>
            </a:r>
            <a:r>
              <a:rPr lang="en-GB" dirty="0"/>
              <a:t>|</a:t>
            </a:r>
            <a:r>
              <a:rPr lang="en-US" dirty="0"/>
              <a:t> Year</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8" name="Table 7">
            <a:extLst>
              <a:ext uri="{FF2B5EF4-FFF2-40B4-BE49-F238E27FC236}">
                <a16:creationId xmlns:a16="http://schemas.microsoft.com/office/drawing/2014/main" id="{EEA0F42D-620C-4FF7-ABF7-DE64AD0032F1}"/>
              </a:ext>
            </a:extLst>
          </p:cNvPr>
          <p:cNvGraphicFramePr>
            <a:graphicFrameLocks noGrp="1"/>
          </p:cNvGraphicFramePr>
          <p:nvPr/>
        </p:nvGraphicFramePr>
        <p:xfrm>
          <a:off x="1141412" y="1974198"/>
          <a:ext cx="9796663" cy="889000"/>
        </p:xfrm>
        <a:graphic>
          <a:graphicData uri="http://schemas.openxmlformats.org/drawingml/2006/table">
            <a:tbl>
              <a:tblPr firstRow="1" bandRow="1">
                <a:tableStyleId>{5C22544A-7EE6-4342-B048-85BDC9FD1C3A}</a:tableStyleId>
              </a:tblPr>
              <a:tblGrid>
                <a:gridCol w="454600">
                  <a:extLst>
                    <a:ext uri="{9D8B030D-6E8A-4147-A177-3AD203B41FA5}">
                      <a16:colId xmlns:a16="http://schemas.microsoft.com/office/drawing/2014/main" val="2527034355"/>
                    </a:ext>
                  </a:extLst>
                </a:gridCol>
                <a:gridCol w="1239785">
                  <a:extLst>
                    <a:ext uri="{9D8B030D-6E8A-4147-A177-3AD203B41FA5}">
                      <a16:colId xmlns:a16="http://schemas.microsoft.com/office/drawing/2014/main" val="1764357872"/>
                    </a:ext>
                  </a:extLst>
                </a:gridCol>
                <a:gridCol w="1377388">
                  <a:extLst>
                    <a:ext uri="{9D8B030D-6E8A-4147-A177-3AD203B41FA5}">
                      <a16:colId xmlns:a16="http://schemas.microsoft.com/office/drawing/2014/main" val="1457275752"/>
                    </a:ext>
                  </a:extLst>
                </a:gridCol>
                <a:gridCol w="6724890">
                  <a:extLst>
                    <a:ext uri="{9D8B030D-6E8A-4147-A177-3AD203B41FA5}">
                      <a16:colId xmlns:a16="http://schemas.microsoft.com/office/drawing/2014/main" val="374762524"/>
                    </a:ext>
                  </a:extLst>
                </a:gridCol>
              </a:tblGrid>
              <a:tr h="370840">
                <a:tc>
                  <a:txBody>
                    <a:bodyPr/>
                    <a:lstStyle/>
                    <a:p>
                      <a:pPr algn="ctr"/>
                      <a:r>
                        <a:rPr lang="nl-NL" sz="1400" dirty="0"/>
                        <a:t>#</a:t>
                      </a:r>
                      <a:endParaRPr lang="en-GB" sz="1400" dirty="0"/>
                    </a:p>
                  </a:txBody>
                  <a:tcPr/>
                </a:tc>
                <a:tc>
                  <a:txBody>
                    <a:bodyPr/>
                    <a:lstStyle/>
                    <a:p>
                      <a:r>
                        <a:rPr lang="nl-NL" sz="1400" dirty="0"/>
                        <a:t>Data</a:t>
                      </a:r>
                      <a:endParaRPr lang="en-GB" sz="1400" dirty="0"/>
                    </a:p>
                  </a:txBody>
                  <a:tcPr/>
                </a:tc>
                <a:tc>
                  <a:txBody>
                    <a:bodyPr/>
                    <a:lstStyle/>
                    <a:p>
                      <a:r>
                        <a:rPr lang="nl-NL" sz="1400" dirty="0"/>
                        <a:t>Data Name</a:t>
                      </a:r>
                      <a:endParaRPr lang="en-GB" sz="1400" dirty="0"/>
                    </a:p>
                  </a:txBody>
                  <a:tcPr/>
                </a:tc>
                <a:tc>
                  <a:txBody>
                    <a:bodyPr/>
                    <a:lstStyle/>
                    <a:p>
                      <a:r>
                        <a:rPr lang="nl-NL" sz="1400" dirty="0"/>
                        <a:t>Data Description</a:t>
                      </a:r>
                      <a:endParaRPr lang="en-GB" sz="1400" dirty="0"/>
                    </a:p>
                  </a:txBody>
                  <a:tcPr/>
                </a:tc>
                <a:extLst>
                  <a:ext uri="{0D108BD9-81ED-4DB2-BD59-A6C34878D82A}">
                    <a16:rowId xmlns:a16="http://schemas.microsoft.com/office/drawing/2014/main" val="244387989"/>
                  </a:ext>
                </a:extLst>
              </a:tr>
              <a:tr h="370840">
                <a:tc>
                  <a:txBody>
                    <a:bodyPr/>
                    <a:lstStyle/>
                    <a:p>
                      <a:pPr algn="ctr"/>
                      <a:r>
                        <a:rPr lang="nl-NL" sz="1400" dirty="0"/>
                        <a:t>1.1</a:t>
                      </a:r>
                      <a:endParaRPr lang="en-GB" sz="1400" dirty="0"/>
                    </a:p>
                  </a:txBody>
                  <a:tcPr/>
                </a:tc>
                <a:tc>
                  <a:txBody>
                    <a:bodyPr/>
                    <a:lstStyle/>
                    <a:p>
                      <a:r>
                        <a:rPr lang="nl-NL" sz="1400" dirty="0"/>
                        <a:t>jaar</a:t>
                      </a:r>
                    </a:p>
                    <a:p>
                      <a:r>
                        <a:rPr lang="nl-NL" sz="1400" dirty="0"/>
                        <a:t>[year]</a:t>
                      </a:r>
                      <a:endParaRPr lang="en-GB"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b="1" dirty="0"/>
                        <a:t>jaar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Four digit numeric reference to the calendar year |”2020”</a:t>
                      </a:r>
                    </a:p>
                  </a:txBody>
                  <a:tcPr/>
                </a:tc>
                <a:extLst>
                  <a:ext uri="{0D108BD9-81ED-4DB2-BD59-A6C34878D82A}">
                    <a16:rowId xmlns:a16="http://schemas.microsoft.com/office/drawing/2014/main" val="3553461517"/>
                  </a:ext>
                </a:extLst>
              </a:tr>
            </a:tbl>
          </a:graphicData>
        </a:graphic>
      </p:graphicFrame>
      <p:sp>
        <p:nvSpPr>
          <p:cNvPr id="9" name="Content Placeholder 2">
            <a:extLst>
              <a:ext uri="{FF2B5EF4-FFF2-40B4-BE49-F238E27FC236}">
                <a16:creationId xmlns:a16="http://schemas.microsoft.com/office/drawing/2014/main" id="{B49576D5-E044-4B4E-B27F-D432FD2FCB13}"/>
              </a:ext>
            </a:extLst>
          </p:cNvPr>
          <p:cNvSpPr>
            <a:spLocks noGrp="1"/>
          </p:cNvSpPr>
          <p:nvPr>
            <p:ph idx="1"/>
          </p:nvPr>
        </p:nvSpPr>
        <p:spPr>
          <a:xfrm>
            <a:off x="1141412" y="3075408"/>
            <a:ext cx="9905999" cy="2223119"/>
          </a:xfrm>
        </p:spPr>
        <p:txBody>
          <a:bodyPr>
            <a:normAutofit/>
          </a:bodyPr>
          <a:lstStyle/>
          <a:p>
            <a:pPr marL="0" indent="0">
              <a:buNone/>
            </a:pPr>
            <a:r>
              <a:rPr lang="en-US" dirty="0"/>
              <a:t>Due to the significant size of the source data file, the years 2005 to 2015 were removed</a:t>
            </a:r>
          </a:p>
          <a:p>
            <a:pPr marL="457200" lvl="1" indent="0">
              <a:buNone/>
            </a:pPr>
            <a:endParaRPr lang="en-US" dirty="0"/>
          </a:p>
        </p:txBody>
      </p:sp>
    </p:spTree>
    <p:extLst>
      <p:ext uri="{BB962C8B-B14F-4D97-AF65-F5344CB8AC3E}">
        <p14:creationId xmlns:p14="http://schemas.microsoft.com/office/powerpoint/2010/main" val="16942223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43001" y="609600"/>
            <a:ext cx="10296524" cy="1320800"/>
          </a:xfrm>
        </p:spPr>
        <p:txBody>
          <a:bodyPr>
            <a:normAutofit/>
          </a:bodyPr>
          <a:lstStyle/>
          <a:p>
            <a:r>
              <a:rPr lang="en-US" dirty="0"/>
              <a:t>Appendix 1: Gemeente Amsterdam | Geography</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10" name="Table 9">
            <a:extLst>
              <a:ext uri="{FF2B5EF4-FFF2-40B4-BE49-F238E27FC236}">
                <a16:creationId xmlns:a16="http://schemas.microsoft.com/office/drawing/2014/main" id="{A6570686-4749-4F6B-83E1-7C438C827122}"/>
              </a:ext>
            </a:extLst>
          </p:cNvPr>
          <p:cNvGraphicFramePr>
            <a:graphicFrameLocks noGrp="1"/>
          </p:cNvGraphicFramePr>
          <p:nvPr>
            <p:extLst>
              <p:ext uri="{D42A27DB-BD31-4B8C-83A1-F6EECF244321}">
                <p14:modId xmlns:p14="http://schemas.microsoft.com/office/powerpoint/2010/main" val="643636121"/>
              </p:ext>
            </p:extLst>
          </p:nvPr>
        </p:nvGraphicFramePr>
        <p:xfrm>
          <a:off x="1143000" y="1592459"/>
          <a:ext cx="9796663" cy="2946400"/>
        </p:xfrm>
        <a:graphic>
          <a:graphicData uri="http://schemas.openxmlformats.org/drawingml/2006/table">
            <a:tbl>
              <a:tblPr firstRow="1" bandRow="1">
                <a:tableStyleId>{5C22544A-7EE6-4342-B048-85BDC9FD1C3A}</a:tableStyleId>
              </a:tblPr>
              <a:tblGrid>
                <a:gridCol w="454600">
                  <a:extLst>
                    <a:ext uri="{9D8B030D-6E8A-4147-A177-3AD203B41FA5}">
                      <a16:colId xmlns:a16="http://schemas.microsoft.com/office/drawing/2014/main" val="2527034355"/>
                    </a:ext>
                  </a:extLst>
                </a:gridCol>
                <a:gridCol w="1355532">
                  <a:extLst>
                    <a:ext uri="{9D8B030D-6E8A-4147-A177-3AD203B41FA5}">
                      <a16:colId xmlns:a16="http://schemas.microsoft.com/office/drawing/2014/main" val="1764357872"/>
                    </a:ext>
                  </a:extLst>
                </a:gridCol>
                <a:gridCol w="1666755">
                  <a:extLst>
                    <a:ext uri="{9D8B030D-6E8A-4147-A177-3AD203B41FA5}">
                      <a16:colId xmlns:a16="http://schemas.microsoft.com/office/drawing/2014/main" val="1457275752"/>
                    </a:ext>
                  </a:extLst>
                </a:gridCol>
                <a:gridCol w="6319776">
                  <a:extLst>
                    <a:ext uri="{9D8B030D-6E8A-4147-A177-3AD203B41FA5}">
                      <a16:colId xmlns:a16="http://schemas.microsoft.com/office/drawing/2014/main" val="374762524"/>
                    </a:ext>
                  </a:extLst>
                </a:gridCol>
              </a:tblGrid>
              <a:tr h="370840">
                <a:tc>
                  <a:txBody>
                    <a:bodyPr/>
                    <a:lstStyle/>
                    <a:p>
                      <a:pPr algn="ctr"/>
                      <a:r>
                        <a:rPr lang="nl-NL" sz="1400" dirty="0"/>
                        <a:t>#</a:t>
                      </a:r>
                      <a:endParaRPr lang="en-GB" sz="1400" dirty="0"/>
                    </a:p>
                  </a:txBody>
                  <a:tcPr/>
                </a:tc>
                <a:tc>
                  <a:txBody>
                    <a:bodyPr/>
                    <a:lstStyle/>
                    <a:p>
                      <a:r>
                        <a:rPr lang="nl-NL" sz="1400" dirty="0"/>
                        <a:t>Data</a:t>
                      </a:r>
                      <a:endParaRPr lang="en-GB" sz="1400" dirty="0"/>
                    </a:p>
                  </a:txBody>
                  <a:tcPr/>
                </a:tc>
                <a:tc>
                  <a:txBody>
                    <a:bodyPr/>
                    <a:lstStyle/>
                    <a:p>
                      <a:r>
                        <a:rPr lang="nl-NL" sz="1400" dirty="0"/>
                        <a:t>Data Name</a:t>
                      </a:r>
                      <a:endParaRPr lang="en-GB" sz="1400" dirty="0"/>
                    </a:p>
                  </a:txBody>
                  <a:tcPr/>
                </a:tc>
                <a:tc>
                  <a:txBody>
                    <a:bodyPr/>
                    <a:lstStyle/>
                    <a:p>
                      <a:r>
                        <a:rPr lang="nl-NL" sz="1400" dirty="0"/>
                        <a:t>Data Description</a:t>
                      </a:r>
                      <a:endParaRPr lang="en-GB" sz="1400" dirty="0"/>
                    </a:p>
                  </a:txBody>
                  <a:tcPr/>
                </a:tc>
                <a:extLst>
                  <a:ext uri="{0D108BD9-81ED-4DB2-BD59-A6C34878D82A}">
                    <a16:rowId xmlns:a16="http://schemas.microsoft.com/office/drawing/2014/main" val="244387989"/>
                  </a:ext>
                </a:extLst>
              </a:tr>
              <a:tr h="370840">
                <a:tc>
                  <a:txBody>
                    <a:bodyPr/>
                    <a:lstStyle/>
                    <a:p>
                      <a:pPr algn="ctr"/>
                      <a:r>
                        <a:rPr lang="nl-NL" sz="1400" dirty="0"/>
                        <a:t>1.2</a:t>
                      </a:r>
                      <a:endParaRPr lang="en-GB" sz="1400" dirty="0"/>
                    </a:p>
                  </a:txBody>
                  <a:tcPr/>
                </a:tc>
                <a:tc>
                  <a:txBody>
                    <a:bodyPr/>
                    <a:lstStyle/>
                    <a:p>
                      <a:r>
                        <a:rPr lang="nl-NL" sz="1400" b="1" dirty="0"/>
                        <a:t>gebiedcode15</a:t>
                      </a:r>
                    </a:p>
                    <a:p>
                      <a:r>
                        <a:rPr lang="nl-NL" sz="1400" b="0" dirty="0"/>
                        <a:t>[area code]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kern="1200" dirty="0">
                          <a:solidFill>
                            <a:schemeClr val="bg1">
                              <a:lumMod val="65000"/>
                            </a:schemeClr>
                          </a:solidFill>
                          <a:latin typeface="+mn-lt"/>
                          <a:ea typeface="+mn-ea"/>
                          <a:cs typeface="+mn-cs"/>
                        </a:rPr>
                        <a:t>Stadsdelen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kern="1200" dirty="0">
                          <a:solidFill>
                            <a:schemeClr val="bg1">
                              <a:lumMod val="65000"/>
                            </a:schemeClr>
                          </a:solidFill>
                          <a:latin typeface="+mn-lt"/>
                          <a:ea typeface="+mn-ea"/>
                          <a:cs typeface="+mn-cs"/>
                        </a:rPr>
                        <a:t>City Districts – 8 areas + other | single alpha character | “A”</a:t>
                      </a:r>
                    </a:p>
                  </a:txBody>
                  <a:tcPr/>
                </a:tc>
                <a:extLst>
                  <a:ext uri="{0D108BD9-81ED-4DB2-BD59-A6C34878D82A}">
                    <a16:rowId xmlns:a16="http://schemas.microsoft.com/office/drawing/2014/main" val="3553461517"/>
                  </a:ext>
                </a:extLst>
              </a:tr>
              <a:tr h="370840">
                <a:tc>
                  <a:txBody>
                    <a:bodyPr/>
                    <a:lstStyle/>
                    <a:p>
                      <a:pPr algn="ctr"/>
                      <a:endParaRPr lang="en-GB" sz="1400" dirty="0"/>
                    </a:p>
                  </a:txBody>
                  <a:tcPr/>
                </a:tc>
                <a:tc>
                  <a:txBody>
                    <a:bodyPr/>
                    <a:lstStyle/>
                    <a:p>
                      <a:endParaRPr lang="en-GB"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kern="1200" dirty="0">
                          <a:solidFill>
                            <a:schemeClr val="bg1">
                              <a:lumMod val="65000"/>
                            </a:schemeClr>
                          </a:solidFill>
                          <a:latin typeface="+mn-lt"/>
                          <a:ea typeface="+mn-ea"/>
                          <a:cs typeface="+mn-cs"/>
                        </a:rPr>
                        <a:t>22 gebieden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kern="1200" dirty="0">
                          <a:solidFill>
                            <a:schemeClr val="bg1">
                              <a:lumMod val="65000"/>
                            </a:schemeClr>
                          </a:solidFill>
                          <a:latin typeface="+mn-lt"/>
                          <a:ea typeface="+mn-ea"/>
                          <a:cs typeface="+mn-cs"/>
                        </a:rPr>
                        <a:t>Sub districts - 22 areas | DX+2 numeric characters |”DX01”</a:t>
                      </a:r>
                    </a:p>
                  </a:txBody>
                  <a:tcPr/>
                </a:tc>
                <a:extLst>
                  <a:ext uri="{0D108BD9-81ED-4DB2-BD59-A6C34878D82A}">
                    <a16:rowId xmlns:a16="http://schemas.microsoft.com/office/drawing/2014/main" val="516744581"/>
                  </a:ext>
                </a:extLst>
              </a:tr>
              <a:tr h="370840">
                <a:tc>
                  <a:txBody>
                    <a:bodyPr/>
                    <a:lstStyle/>
                    <a:p>
                      <a:pPr algn="ctr"/>
                      <a:endParaRPr lang="en-GB" sz="1400" dirty="0"/>
                    </a:p>
                  </a:txBody>
                  <a:tcPr/>
                </a:tc>
                <a:tc>
                  <a:txBody>
                    <a:bodyPr/>
                    <a:lstStyle/>
                    <a:p>
                      <a:endParaRPr lang="en-GB"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Wijken</a:t>
                      </a:r>
                      <a:endParaRPr lang="nl-NL" sz="14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Neighbourhoods – 99 | single alpha + 2 numeric characters | “A01”</a:t>
                      </a:r>
                    </a:p>
                  </a:txBody>
                  <a:tcPr/>
                </a:tc>
                <a:extLst>
                  <a:ext uri="{0D108BD9-81ED-4DB2-BD59-A6C34878D82A}">
                    <a16:rowId xmlns:a16="http://schemas.microsoft.com/office/drawing/2014/main" val="3716045013"/>
                  </a:ext>
                </a:extLst>
              </a:tr>
              <a:tr h="370840">
                <a:tc>
                  <a:txBody>
                    <a:bodyPr/>
                    <a:lstStyle/>
                    <a:p>
                      <a:pPr algn="ctr"/>
                      <a:endParaRPr lang="en-GB" sz="1400" dirty="0"/>
                    </a:p>
                  </a:txBody>
                  <a:tcPr/>
                </a:tc>
                <a:tc>
                  <a:txBody>
                    <a:bodyPr/>
                    <a:lstStyle/>
                    <a:p>
                      <a:endParaRPr lang="en-GB"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solidFill>
                            <a:schemeClr val="bg1">
                              <a:lumMod val="65000"/>
                            </a:schemeClr>
                          </a:solidFill>
                        </a:rPr>
                        <a:t>Postcodes</a:t>
                      </a:r>
                      <a:endParaRPr lang="nl-NL" sz="1400" b="0" dirty="0">
                        <a:solidFill>
                          <a:schemeClr val="bg1">
                            <a:lumMod val="65000"/>
                          </a:schemeClr>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solidFill>
                            <a:schemeClr val="bg1">
                              <a:lumMod val="65000"/>
                            </a:schemeClr>
                          </a:solidFill>
                        </a:rPr>
                        <a:t>Geogrpahic grouping|four digit numeric number |”1076”</a:t>
                      </a:r>
                    </a:p>
                  </a:txBody>
                  <a:tcPr/>
                </a:tc>
                <a:extLst>
                  <a:ext uri="{0D108BD9-81ED-4DB2-BD59-A6C34878D82A}">
                    <a16:rowId xmlns:a16="http://schemas.microsoft.com/office/drawing/2014/main" val="2277857739"/>
                  </a:ext>
                </a:extLst>
              </a:tr>
              <a:tr h="370840">
                <a:tc>
                  <a:txBody>
                    <a:bodyPr/>
                    <a:lstStyle/>
                    <a:p>
                      <a:pPr algn="ctr"/>
                      <a:endParaRPr lang="en-GB" sz="1400" dirty="0"/>
                    </a:p>
                  </a:txBody>
                  <a:tcPr/>
                </a:tc>
                <a:tc>
                  <a:txBody>
                    <a:bodyPr/>
                    <a:lstStyle/>
                    <a:p>
                      <a:endParaRPr lang="en-GB" sz="1400" b="1"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i="0" dirty="0">
                          <a:solidFill>
                            <a:schemeClr val="bg1">
                              <a:lumMod val="65000"/>
                            </a:schemeClr>
                          </a:solidFill>
                        </a:rPr>
                        <a:t>Buurten</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i="0" dirty="0">
                          <a:solidFill>
                            <a:schemeClr val="bg1">
                              <a:lumMod val="65000"/>
                            </a:schemeClr>
                          </a:solidFill>
                        </a:rPr>
                        <a:t>Alternatieve buurten</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i="0" dirty="0">
                          <a:solidFill>
                            <a:schemeClr val="bg1">
                              <a:lumMod val="65000"/>
                            </a:schemeClr>
                          </a:solidFill>
                        </a:rPr>
                        <a:t>Rayons</a:t>
                      </a:r>
                      <a:endParaRPr lang="nl-NL" sz="1400" b="0" dirty="0">
                        <a:solidFill>
                          <a:schemeClr val="bg1">
                            <a:lumMod val="65000"/>
                          </a:schemeClr>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400" i="0" dirty="0">
                          <a:solidFill>
                            <a:schemeClr val="bg1">
                              <a:lumMod val="65000"/>
                            </a:schemeClr>
                          </a:solidFill>
                        </a:rPr>
                        <a:t>Sub sections of wijken | addition of single alpha character | ”A01a”</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i="0" dirty="0">
                          <a:solidFill>
                            <a:schemeClr val="bg1">
                              <a:lumMod val="65000"/>
                            </a:schemeClr>
                          </a:solidFill>
                        </a:rPr>
                        <a:t>Reclassfication of Buurten | 2 alpha + 2 numeric | “AS01”</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i="0" dirty="0">
                          <a:solidFill>
                            <a:schemeClr val="bg1">
                              <a:lumMod val="65000"/>
                            </a:schemeClr>
                          </a:solidFill>
                        </a:rPr>
                        <a:t>89 areas linked to 22 gebieden | bb+numeric | “bb1”</a:t>
                      </a:r>
                    </a:p>
                  </a:txBody>
                  <a:tcPr/>
                </a:tc>
                <a:extLst>
                  <a:ext uri="{0D108BD9-81ED-4DB2-BD59-A6C34878D82A}">
                    <a16:rowId xmlns:a16="http://schemas.microsoft.com/office/drawing/2014/main" val="2685870709"/>
                  </a:ext>
                </a:extLst>
              </a:tr>
            </a:tbl>
          </a:graphicData>
        </a:graphic>
      </p:graphicFrame>
      <p:sp>
        <p:nvSpPr>
          <p:cNvPr id="11" name="Content Placeholder 2">
            <a:extLst>
              <a:ext uri="{FF2B5EF4-FFF2-40B4-BE49-F238E27FC236}">
                <a16:creationId xmlns:a16="http://schemas.microsoft.com/office/drawing/2014/main" id="{F39CA047-E9C1-4C34-BB06-377CCCDDB5D0}"/>
              </a:ext>
            </a:extLst>
          </p:cNvPr>
          <p:cNvSpPr>
            <a:spLocks noGrp="1"/>
          </p:cNvSpPr>
          <p:nvPr>
            <p:ph idx="1"/>
          </p:nvPr>
        </p:nvSpPr>
        <p:spPr>
          <a:xfrm>
            <a:off x="1143000" y="4751351"/>
            <a:ext cx="9905999" cy="1192193"/>
          </a:xfrm>
        </p:spPr>
        <p:txBody>
          <a:bodyPr>
            <a:noAutofit/>
          </a:bodyPr>
          <a:lstStyle/>
          <a:p>
            <a:pPr marL="0" indent="0">
              <a:buNone/>
            </a:pPr>
            <a:r>
              <a:rPr lang="en-US" sz="1600" dirty="0"/>
              <a:t>Due to the significant size of the source data file and the required focus for this analysis all but the “Wijken” (99 neighborhoods) were removed.</a:t>
            </a:r>
          </a:p>
        </p:txBody>
      </p:sp>
    </p:spTree>
    <p:extLst>
      <p:ext uri="{BB962C8B-B14F-4D97-AF65-F5344CB8AC3E}">
        <p14:creationId xmlns:p14="http://schemas.microsoft.com/office/powerpoint/2010/main" val="13381668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42597" y="609600"/>
            <a:ext cx="11720877" cy="1320800"/>
          </a:xfrm>
        </p:spPr>
        <p:txBody>
          <a:bodyPr>
            <a:normAutofit/>
          </a:bodyPr>
          <a:lstStyle/>
          <a:p>
            <a:r>
              <a:rPr lang="en-US" dirty="0"/>
              <a:t>Appendix 1: Gemeente Amsterdam | Variables (1 of 2)</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12" name="Table 11">
            <a:extLst>
              <a:ext uri="{FF2B5EF4-FFF2-40B4-BE49-F238E27FC236}">
                <a16:creationId xmlns:a16="http://schemas.microsoft.com/office/drawing/2014/main" id="{656CE7AA-8041-4310-9696-C278773EEC27}"/>
              </a:ext>
            </a:extLst>
          </p:cNvPr>
          <p:cNvGraphicFramePr>
            <a:graphicFrameLocks noGrp="1"/>
          </p:cNvGraphicFramePr>
          <p:nvPr>
            <p:extLst>
              <p:ext uri="{D42A27DB-BD31-4B8C-83A1-F6EECF244321}">
                <p14:modId xmlns:p14="http://schemas.microsoft.com/office/powerpoint/2010/main" val="248534309"/>
              </p:ext>
            </p:extLst>
          </p:nvPr>
        </p:nvGraphicFramePr>
        <p:xfrm>
          <a:off x="1168893" y="1633220"/>
          <a:ext cx="10248077" cy="4759960"/>
        </p:xfrm>
        <a:graphic>
          <a:graphicData uri="http://schemas.openxmlformats.org/drawingml/2006/table">
            <a:tbl>
              <a:tblPr firstRow="1" bandRow="1">
                <a:tableStyleId>{5C22544A-7EE6-4342-B048-85BDC9FD1C3A}</a:tableStyleId>
              </a:tblPr>
              <a:tblGrid>
                <a:gridCol w="475547">
                  <a:extLst>
                    <a:ext uri="{9D8B030D-6E8A-4147-A177-3AD203B41FA5}">
                      <a16:colId xmlns:a16="http://schemas.microsoft.com/office/drawing/2014/main" val="2527034355"/>
                    </a:ext>
                  </a:extLst>
                </a:gridCol>
                <a:gridCol w="964195">
                  <a:extLst>
                    <a:ext uri="{9D8B030D-6E8A-4147-A177-3AD203B41FA5}">
                      <a16:colId xmlns:a16="http://schemas.microsoft.com/office/drawing/2014/main" val="1764357872"/>
                    </a:ext>
                  </a:extLst>
                </a:gridCol>
                <a:gridCol w="2326512">
                  <a:extLst>
                    <a:ext uri="{9D8B030D-6E8A-4147-A177-3AD203B41FA5}">
                      <a16:colId xmlns:a16="http://schemas.microsoft.com/office/drawing/2014/main" val="1457275752"/>
                    </a:ext>
                  </a:extLst>
                </a:gridCol>
                <a:gridCol w="6481823">
                  <a:extLst>
                    <a:ext uri="{9D8B030D-6E8A-4147-A177-3AD203B41FA5}">
                      <a16:colId xmlns:a16="http://schemas.microsoft.com/office/drawing/2014/main" val="374762524"/>
                    </a:ext>
                  </a:extLst>
                </a:gridCol>
              </a:tblGrid>
              <a:tr h="370840">
                <a:tc>
                  <a:txBody>
                    <a:bodyPr/>
                    <a:lstStyle/>
                    <a:p>
                      <a:pPr algn="ctr"/>
                      <a:r>
                        <a:rPr lang="nl-NL" sz="1300" dirty="0"/>
                        <a:t>#</a:t>
                      </a:r>
                      <a:endParaRPr lang="en-GB" sz="1300" dirty="0"/>
                    </a:p>
                  </a:txBody>
                  <a:tcPr/>
                </a:tc>
                <a:tc>
                  <a:txBody>
                    <a:bodyPr/>
                    <a:lstStyle/>
                    <a:p>
                      <a:r>
                        <a:rPr lang="nl-NL" sz="1300" dirty="0"/>
                        <a:t>Data</a:t>
                      </a:r>
                      <a:endParaRPr lang="en-GB" sz="1300" dirty="0"/>
                    </a:p>
                  </a:txBody>
                  <a:tcPr/>
                </a:tc>
                <a:tc>
                  <a:txBody>
                    <a:bodyPr/>
                    <a:lstStyle/>
                    <a:p>
                      <a:r>
                        <a:rPr lang="nl-NL" sz="1300" dirty="0"/>
                        <a:t>Data Name</a:t>
                      </a:r>
                      <a:endParaRPr lang="en-GB" sz="1300" dirty="0"/>
                    </a:p>
                  </a:txBody>
                  <a:tcPr/>
                </a:tc>
                <a:tc>
                  <a:txBody>
                    <a:bodyPr/>
                    <a:lstStyle/>
                    <a:p>
                      <a:r>
                        <a:rPr lang="nl-NL" sz="1300" dirty="0"/>
                        <a:t>Data Description</a:t>
                      </a:r>
                      <a:endParaRPr lang="en-GB" sz="1300" dirty="0"/>
                    </a:p>
                  </a:txBody>
                  <a:tcPr/>
                </a:tc>
                <a:extLst>
                  <a:ext uri="{0D108BD9-81ED-4DB2-BD59-A6C34878D82A}">
                    <a16:rowId xmlns:a16="http://schemas.microsoft.com/office/drawing/2014/main" val="244387989"/>
                  </a:ext>
                </a:extLst>
              </a:tr>
              <a:tr h="370840">
                <a:tc>
                  <a:txBody>
                    <a:bodyPr/>
                    <a:lstStyle/>
                    <a:p>
                      <a:pPr algn="ctr"/>
                      <a:r>
                        <a:rPr lang="nl-NL" sz="1300" dirty="0"/>
                        <a:t>1.3</a:t>
                      </a:r>
                      <a:endParaRPr lang="en-GB"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300" b="1" dirty="0"/>
                        <a:t>variabele</a:t>
                      </a:r>
                      <a:r>
                        <a:rPr lang="nl-NL" sz="1300"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300" dirty="0"/>
                        <a:t>[variable]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300" dirty="0"/>
                        <a:t>BEVTOTAAL</a:t>
                      </a:r>
                      <a:endParaRPr lang="nl-NL" sz="13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kern="1200" dirty="0">
                          <a:solidFill>
                            <a:schemeClr val="dk1"/>
                          </a:solidFill>
                          <a:latin typeface="+mn-lt"/>
                          <a:ea typeface="+mn-ea"/>
                          <a:cs typeface="+mn-cs"/>
                        </a:rPr>
                        <a:t>Number of persons who are included in the population register of the municipality of Amsterdam on 1 January </a:t>
                      </a:r>
                      <a:endParaRPr lang="nl-NL" sz="1300" kern="1200" dirty="0">
                        <a:solidFill>
                          <a:schemeClr val="dk1"/>
                        </a:solidFill>
                        <a:latin typeface="+mn-lt"/>
                        <a:ea typeface="+mn-ea"/>
                        <a:cs typeface="+mn-cs"/>
                      </a:endParaRPr>
                    </a:p>
                  </a:txBody>
                  <a:tcPr/>
                </a:tc>
                <a:extLst>
                  <a:ext uri="{0D108BD9-81ED-4DB2-BD59-A6C34878D82A}">
                    <a16:rowId xmlns:a16="http://schemas.microsoft.com/office/drawing/2014/main" val="3553461517"/>
                  </a:ext>
                </a:extLst>
              </a:tr>
              <a:tr h="180944">
                <a:tc>
                  <a:txBody>
                    <a:bodyPr/>
                    <a:lstStyle/>
                    <a:p>
                      <a:pPr algn="ctr"/>
                      <a:endParaRPr lang="en-GB"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300" dirty="0"/>
                        <a:t>BEVMAN</a:t>
                      </a:r>
                      <a:endParaRPr lang="nl-NL" sz="13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dirty="0"/>
                        <a:t>Number of men on 1 January of the reference year</a:t>
                      </a:r>
                      <a:endParaRPr lang="nl-NL" sz="1300" dirty="0"/>
                    </a:p>
                  </a:txBody>
                  <a:tcPr/>
                </a:tc>
                <a:extLst>
                  <a:ext uri="{0D108BD9-81ED-4DB2-BD59-A6C34878D82A}">
                    <a16:rowId xmlns:a16="http://schemas.microsoft.com/office/drawing/2014/main" val="1673190832"/>
                  </a:ext>
                </a:extLst>
              </a:tr>
              <a:tr h="142361">
                <a:tc>
                  <a:txBody>
                    <a:bodyPr/>
                    <a:lstStyle/>
                    <a:p>
                      <a:pPr algn="ctr"/>
                      <a:endParaRPr lang="en-GB"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300" dirty="0"/>
                        <a:t>BEVVROUW</a:t>
                      </a:r>
                      <a:endParaRPr lang="nl-NL" sz="13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dirty="0"/>
                        <a:t>Number of women on 1 January of the reference year</a:t>
                      </a:r>
                      <a:endParaRPr lang="nl-NL" sz="1300" dirty="0"/>
                    </a:p>
                  </a:txBody>
                  <a:tcPr/>
                </a:tc>
                <a:extLst>
                  <a:ext uri="{0D108BD9-81ED-4DB2-BD59-A6C34878D82A}">
                    <a16:rowId xmlns:a16="http://schemas.microsoft.com/office/drawing/2014/main" val="3959151317"/>
                  </a:ext>
                </a:extLst>
              </a:tr>
              <a:tr h="0">
                <a:tc>
                  <a:txBody>
                    <a:bodyPr/>
                    <a:lstStyle/>
                    <a:p>
                      <a:pPr algn="ctr"/>
                      <a:endParaRPr lang="en-GB"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dirty="0"/>
                        <a:t>BEVDICHT</a:t>
                      </a:r>
                      <a:endParaRPr lang="nl-NL" sz="13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kern="1200" dirty="0">
                          <a:solidFill>
                            <a:schemeClr val="dk1"/>
                          </a:solidFill>
                          <a:latin typeface="+mn-lt"/>
                          <a:ea typeface="+mn-ea"/>
                          <a:cs typeface="+mn-cs"/>
                        </a:rPr>
                        <a:t>Number of residents per square kilometer of land</a:t>
                      </a:r>
                      <a:endParaRPr lang="nl-NL" sz="1300" kern="1200" dirty="0">
                        <a:solidFill>
                          <a:schemeClr val="dk1"/>
                        </a:solidFill>
                        <a:latin typeface="+mn-lt"/>
                        <a:ea typeface="+mn-ea"/>
                        <a:cs typeface="+mn-cs"/>
                      </a:endParaRPr>
                    </a:p>
                  </a:txBody>
                  <a:tcPr/>
                </a:tc>
                <a:extLst>
                  <a:ext uri="{0D108BD9-81ED-4DB2-BD59-A6C34878D82A}">
                    <a16:rowId xmlns:a16="http://schemas.microsoft.com/office/drawing/2014/main" val="13884460"/>
                  </a:ext>
                </a:extLst>
              </a:tr>
              <a:tr h="370840">
                <a:tc>
                  <a:txBody>
                    <a:bodyPr/>
                    <a:lstStyle/>
                    <a:p>
                      <a:pPr algn="ctr"/>
                      <a:endParaRPr lang="en-GB"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300" kern="1200" dirty="0">
                          <a:solidFill>
                            <a:schemeClr val="dk1"/>
                          </a:solidFill>
                          <a:latin typeface="+mn-lt"/>
                          <a:ea typeface="+mn-ea"/>
                          <a:cs typeface="+mn-cs"/>
                        </a:rPr>
                        <a:t>BEVANTIL, BEVTURK, BEVMAROK, BEVOVNW, BEVWEST, BEVAUTOCH</a:t>
                      </a:r>
                      <a:endParaRPr lang="nl-NL" sz="13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dirty="0"/>
                        <a:t>Number of Amsterdammers born [or whose parents were born) in: (a) the former Netherlands Antilles; (b) Turkey; (c) Morocco; (d) non western; (e) western; or (f) no migration information </a:t>
                      </a:r>
                      <a:endParaRPr lang="nl-NL" sz="1300" kern="1200" dirty="0">
                        <a:solidFill>
                          <a:schemeClr val="dk1"/>
                        </a:solidFill>
                        <a:latin typeface="+mn-lt"/>
                        <a:ea typeface="+mn-ea"/>
                        <a:cs typeface="+mn-cs"/>
                      </a:endParaRPr>
                    </a:p>
                  </a:txBody>
                  <a:tcPr/>
                </a:tc>
                <a:extLst>
                  <a:ext uri="{0D108BD9-81ED-4DB2-BD59-A6C34878D82A}">
                    <a16:rowId xmlns:a16="http://schemas.microsoft.com/office/drawing/2014/main" val="2110394568"/>
                  </a:ext>
                </a:extLst>
              </a:tr>
              <a:tr h="370840">
                <a:tc>
                  <a:txBody>
                    <a:bodyPr/>
                    <a:lstStyle/>
                    <a:p>
                      <a:pPr algn="ctr"/>
                      <a:endParaRPr lang="en-GB"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kern="1200" dirty="0">
                          <a:solidFill>
                            <a:schemeClr val="dk1"/>
                          </a:solidFill>
                          <a:latin typeface="+mn-lt"/>
                          <a:ea typeface="+mn-ea"/>
                          <a:cs typeface="+mn-cs"/>
                        </a:rPr>
                        <a:t>BEVNSTEDELING</a:t>
                      </a:r>
                      <a:endParaRPr lang="nl-NL" sz="1300" kern="1200" dirty="0">
                        <a:solidFill>
                          <a:schemeClr val="dk1"/>
                        </a:solidFill>
                        <a:latin typeface="+mn-lt"/>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kern="1200" dirty="0">
                          <a:solidFill>
                            <a:schemeClr val="dk1"/>
                          </a:solidFill>
                          <a:latin typeface="+mn-lt"/>
                          <a:ea typeface="+mn-ea"/>
                          <a:cs typeface="+mn-cs"/>
                        </a:rPr>
                        <a:t>Number of people with a Dutch or Western migration background (excluding Eastern Europe), aged 18 to 54, registered after their 18th birthday in Amsterdam. </a:t>
                      </a:r>
                      <a:endParaRPr lang="nl-NL" sz="1300" kern="1200" dirty="0">
                        <a:solidFill>
                          <a:schemeClr val="dk1"/>
                        </a:solidFill>
                        <a:latin typeface="+mn-lt"/>
                        <a:ea typeface="+mn-ea"/>
                        <a:cs typeface="+mn-cs"/>
                      </a:endParaRPr>
                    </a:p>
                  </a:txBody>
                  <a:tcPr/>
                </a:tc>
                <a:extLst>
                  <a:ext uri="{0D108BD9-81ED-4DB2-BD59-A6C34878D82A}">
                    <a16:rowId xmlns:a16="http://schemas.microsoft.com/office/drawing/2014/main" val="1930245981"/>
                  </a:ext>
                </a:extLst>
              </a:tr>
              <a:tr h="370840">
                <a:tc>
                  <a:txBody>
                    <a:bodyPr/>
                    <a:lstStyle/>
                    <a:p>
                      <a:pPr algn="ctr"/>
                      <a:endParaRPr lang="en-GB"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300" kern="1200" dirty="0">
                          <a:solidFill>
                            <a:schemeClr val="dk1"/>
                          </a:solidFill>
                          <a:latin typeface="+mn-lt"/>
                          <a:ea typeface="+mn-ea"/>
                          <a:cs typeface="+mn-cs"/>
                        </a:rPr>
                        <a:t>BEVOPLLAAG,  BEVOPLMID,  BEVOPLHOOG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kern="1200" dirty="0">
                          <a:solidFill>
                            <a:schemeClr val="dk1"/>
                          </a:solidFill>
                          <a:latin typeface="+mn-lt"/>
                          <a:ea typeface="+mn-ea"/>
                          <a:cs typeface="+mn-cs"/>
                        </a:rPr>
                        <a:t>Proportion (%) of low, middle and high educated residents of the population aged 15 to 74</a:t>
                      </a:r>
                      <a:endParaRPr lang="nl-NL" sz="1300" kern="1200" dirty="0">
                        <a:solidFill>
                          <a:schemeClr val="dk1"/>
                        </a:solidFill>
                        <a:latin typeface="+mn-lt"/>
                        <a:ea typeface="+mn-ea"/>
                        <a:cs typeface="+mn-cs"/>
                      </a:endParaRPr>
                    </a:p>
                  </a:txBody>
                  <a:tcPr/>
                </a:tc>
                <a:extLst>
                  <a:ext uri="{0D108BD9-81ED-4DB2-BD59-A6C34878D82A}">
                    <a16:rowId xmlns:a16="http://schemas.microsoft.com/office/drawing/2014/main" val="2460848232"/>
                  </a:ext>
                </a:extLst>
              </a:tr>
              <a:tr h="370840">
                <a:tc>
                  <a:txBody>
                    <a:bodyPr/>
                    <a:lstStyle/>
                    <a:p>
                      <a:pPr algn="ctr"/>
                      <a:endParaRPr lang="en-GB"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300" b="0" dirty="0"/>
                        <a:t>BEV</a:t>
                      </a:r>
                      <a:r>
                        <a:rPr lang="nl-NL" sz="1300" b="1" i="1" dirty="0"/>
                        <a:t>X</a:t>
                      </a:r>
                      <a:r>
                        <a:rPr lang="nl-NL" sz="1300" b="0" dirty="0"/>
                        <a:t>_</a:t>
                      </a:r>
                      <a:r>
                        <a:rPr lang="nl-NL" sz="1300" b="1" i="1" dirty="0"/>
                        <a:t>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dirty="0"/>
                        <a:t>Persons aged “X” to “Y” who are registered in the municipality of Amsterdam on the reference date. For example BEV25_29 = number of persons aged between 25 and 29</a:t>
                      </a:r>
                      <a:endParaRPr lang="nl-NL" sz="1300" kern="1200" dirty="0">
                        <a:solidFill>
                          <a:schemeClr val="dk1"/>
                        </a:solidFill>
                        <a:latin typeface="+mn-lt"/>
                        <a:ea typeface="+mn-ea"/>
                        <a:cs typeface="+mn-cs"/>
                      </a:endParaRPr>
                    </a:p>
                  </a:txBody>
                  <a:tcPr/>
                </a:tc>
                <a:extLst>
                  <a:ext uri="{0D108BD9-81ED-4DB2-BD59-A6C34878D82A}">
                    <a16:rowId xmlns:a16="http://schemas.microsoft.com/office/drawing/2014/main" val="408342270"/>
                  </a:ext>
                </a:extLst>
              </a:tr>
              <a:tr h="370840">
                <a:tc>
                  <a:txBody>
                    <a:bodyPr/>
                    <a:lstStyle/>
                    <a:p>
                      <a:pPr algn="ctr"/>
                      <a:endParaRPr lang="en-GB"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nl-NL" sz="1300" b="0" dirty="0"/>
                        <a:t>IINKQ</a:t>
                      </a:r>
                      <a:r>
                        <a:rPr lang="nl-NL" sz="1300" b="1" i="1" dirty="0"/>
                        <a:t>X</a:t>
                      </a:r>
                      <a:r>
                        <a:rPr lang="nl-NL" sz="1300" b="0" dirty="0"/>
                        <a:t>_P</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300" kern="1200" dirty="0">
                          <a:solidFill>
                            <a:schemeClr val="dk1"/>
                          </a:solidFill>
                          <a:latin typeface="+mn-lt"/>
                          <a:ea typeface="+mn-ea"/>
                          <a:cs typeface="+mn-cs"/>
                        </a:rPr>
                        <a:t>Percentage of households with disposable income in the X quintile based on the national distribution of incomes. Students and residents of institutes are not included (5</a:t>
                      </a:r>
                      <a:r>
                        <a:rPr lang="en-GB" sz="1300" kern="1200" baseline="30000" dirty="0">
                          <a:solidFill>
                            <a:schemeClr val="dk1"/>
                          </a:solidFill>
                          <a:latin typeface="+mn-lt"/>
                          <a:ea typeface="+mn-ea"/>
                          <a:cs typeface="+mn-cs"/>
                        </a:rPr>
                        <a:t>th</a:t>
                      </a:r>
                      <a:r>
                        <a:rPr lang="en-GB" sz="1300" kern="1200" dirty="0">
                          <a:solidFill>
                            <a:schemeClr val="dk1"/>
                          </a:solidFill>
                          <a:latin typeface="+mn-lt"/>
                          <a:ea typeface="+mn-ea"/>
                          <a:cs typeface="+mn-cs"/>
                        </a:rPr>
                        <a:t> Quintile is the highest earners)</a:t>
                      </a:r>
                      <a:endParaRPr lang="nl-NL" sz="1300" kern="1200" dirty="0">
                        <a:solidFill>
                          <a:schemeClr val="dk1"/>
                        </a:solidFill>
                        <a:latin typeface="+mn-lt"/>
                        <a:ea typeface="+mn-ea"/>
                        <a:cs typeface="+mn-cs"/>
                      </a:endParaRPr>
                    </a:p>
                  </a:txBody>
                  <a:tcPr/>
                </a:tc>
                <a:extLst>
                  <a:ext uri="{0D108BD9-81ED-4DB2-BD59-A6C34878D82A}">
                    <a16:rowId xmlns:a16="http://schemas.microsoft.com/office/drawing/2014/main" val="221234274"/>
                  </a:ext>
                </a:extLst>
              </a:tr>
            </a:tbl>
          </a:graphicData>
        </a:graphic>
      </p:graphicFrame>
    </p:spTree>
    <p:extLst>
      <p:ext uri="{BB962C8B-B14F-4D97-AF65-F5344CB8AC3E}">
        <p14:creationId xmlns:p14="http://schemas.microsoft.com/office/powerpoint/2010/main" val="3528811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2" y="609600"/>
            <a:ext cx="8596668" cy="1320800"/>
          </a:xfrm>
        </p:spPr>
        <p:txBody>
          <a:bodyPr>
            <a:normAutofit/>
          </a:bodyPr>
          <a:lstStyle/>
          <a:p>
            <a:r>
              <a:rPr lang="en-US" dirty="0"/>
              <a:t>2.0 Methodology</a:t>
            </a:r>
          </a:p>
        </p:txBody>
      </p:sp>
      <p:sp>
        <p:nvSpPr>
          <p:cNvPr id="10"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9" name="Diagram 8">
            <a:extLst>
              <a:ext uri="{FF2B5EF4-FFF2-40B4-BE49-F238E27FC236}">
                <a16:creationId xmlns:a16="http://schemas.microsoft.com/office/drawing/2014/main" id="{BE06B25D-7ED4-47B4-86C6-51BFFD068C22}"/>
              </a:ext>
            </a:extLst>
          </p:cNvPr>
          <p:cNvGraphicFramePr/>
          <p:nvPr>
            <p:extLst>
              <p:ext uri="{D42A27DB-BD31-4B8C-83A1-F6EECF244321}">
                <p14:modId xmlns:p14="http://schemas.microsoft.com/office/powerpoint/2010/main" val="372180793"/>
              </p:ext>
            </p:extLst>
          </p:nvPr>
        </p:nvGraphicFramePr>
        <p:xfrm>
          <a:off x="704850" y="1714500"/>
          <a:ext cx="10239375" cy="44481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13238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2" y="609600"/>
            <a:ext cx="8596668" cy="1320800"/>
          </a:xfrm>
        </p:spPr>
        <p:txBody>
          <a:bodyPr>
            <a:normAutofit/>
          </a:bodyPr>
          <a:lstStyle/>
          <a:p>
            <a:r>
              <a:rPr lang="en-US" dirty="0"/>
              <a:t>3.0 Collect Inspection Data</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9" name="Table 4">
            <a:extLst>
              <a:ext uri="{FF2B5EF4-FFF2-40B4-BE49-F238E27FC236}">
                <a16:creationId xmlns:a16="http://schemas.microsoft.com/office/drawing/2014/main" id="{17BA2AB5-177B-48C9-B799-7D88E5405419}"/>
              </a:ext>
            </a:extLst>
          </p:cNvPr>
          <p:cNvGraphicFramePr>
            <a:graphicFrameLocks noGrp="1"/>
          </p:cNvGraphicFramePr>
          <p:nvPr>
            <p:extLst>
              <p:ext uri="{D42A27DB-BD31-4B8C-83A1-F6EECF244321}">
                <p14:modId xmlns:p14="http://schemas.microsoft.com/office/powerpoint/2010/main" val="540505834"/>
              </p:ext>
            </p:extLst>
          </p:nvPr>
        </p:nvGraphicFramePr>
        <p:xfrm>
          <a:off x="1197668" y="3405554"/>
          <a:ext cx="9796664" cy="2260600"/>
        </p:xfrm>
        <a:graphic>
          <a:graphicData uri="http://schemas.openxmlformats.org/drawingml/2006/table">
            <a:tbl>
              <a:tblPr firstRow="1" bandRow="1">
                <a:tableStyleId>{5C22544A-7EE6-4342-B048-85BDC9FD1C3A}</a:tableStyleId>
              </a:tblPr>
              <a:tblGrid>
                <a:gridCol w="525342">
                  <a:extLst>
                    <a:ext uri="{9D8B030D-6E8A-4147-A177-3AD203B41FA5}">
                      <a16:colId xmlns:a16="http://schemas.microsoft.com/office/drawing/2014/main" val="2527034355"/>
                    </a:ext>
                  </a:extLst>
                </a:gridCol>
                <a:gridCol w="5405378">
                  <a:extLst>
                    <a:ext uri="{9D8B030D-6E8A-4147-A177-3AD203B41FA5}">
                      <a16:colId xmlns:a16="http://schemas.microsoft.com/office/drawing/2014/main" val="1764357872"/>
                    </a:ext>
                  </a:extLst>
                </a:gridCol>
                <a:gridCol w="3865944">
                  <a:extLst>
                    <a:ext uri="{9D8B030D-6E8A-4147-A177-3AD203B41FA5}">
                      <a16:colId xmlns:a16="http://schemas.microsoft.com/office/drawing/2014/main" val="1457275752"/>
                    </a:ext>
                  </a:extLst>
                </a:gridCol>
              </a:tblGrid>
              <a:tr h="370840">
                <a:tc>
                  <a:txBody>
                    <a:bodyPr/>
                    <a:lstStyle/>
                    <a:p>
                      <a:pPr algn="ctr"/>
                      <a:r>
                        <a:rPr lang="nl-NL" sz="1400"/>
                        <a:t>#</a:t>
                      </a:r>
                      <a:endParaRPr lang="en-GB" sz="1400" dirty="0"/>
                    </a:p>
                  </a:txBody>
                  <a:tcPr/>
                </a:tc>
                <a:tc>
                  <a:txBody>
                    <a:bodyPr/>
                    <a:lstStyle/>
                    <a:p>
                      <a:r>
                        <a:rPr lang="nl-NL" sz="1400" dirty="0"/>
                        <a:t>Data Description</a:t>
                      </a:r>
                      <a:endParaRPr lang="en-GB" sz="1400" dirty="0"/>
                    </a:p>
                  </a:txBody>
                  <a:tcPr/>
                </a:tc>
                <a:tc>
                  <a:txBody>
                    <a:bodyPr/>
                    <a:lstStyle/>
                    <a:p>
                      <a:r>
                        <a:rPr lang="nl-NL" sz="1400"/>
                        <a:t>Purpose</a:t>
                      </a:r>
                      <a:endParaRPr lang="en-GB" sz="1400" dirty="0"/>
                    </a:p>
                  </a:txBody>
                  <a:tcPr/>
                </a:tc>
                <a:extLst>
                  <a:ext uri="{0D108BD9-81ED-4DB2-BD59-A6C34878D82A}">
                    <a16:rowId xmlns:a16="http://schemas.microsoft.com/office/drawing/2014/main" val="244387989"/>
                  </a:ext>
                </a:extLst>
              </a:tr>
              <a:tr h="370840">
                <a:tc>
                  <a:txBody>
                    <a:bodyPr/>
                    <a:lstStyle/>
                    <a:p>
                      <a:pPr algn="ctr"/>
                      <a:r>
                        <a:rPr lang="nl-NL" sz="1400" dirty="0"/>
                        <a:t>1</a:t>
                      </a:r>
                      <a:endParaRPr lang="en-GB" sz="1400" dirty="0"/>
                    </a:p>
                  </a:txBody>
                  <a:tcPr/>
                </a:tc>
                <a:tc>
                  <a:txBody>
                    <a:bodyPr/>
                    <a:lstStyle/>
                    <a:p>
                      <a:r>
                        <a:rPr lang="nl-NL" sz="1400" dirty="0"/>
                        <a:t>Foursquare: Amsterdam restaurants by cuisine</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400" kern="1200" dirty="0">
                          <a:solidFill>
                            <a:schemeClr val="bg2">
                              <a:lumMod val="50000"/>
                            </a:schemeClr>
                          </a:solidFill>
                          <a:latin typeface="+mn-lt"/>
                          <a:ea typeface="+mn-ea"/>
                          <a:cs typeface="+mn-cs"/>
                          <a:hlinkClick r:id="rId2">
                            <a:extLst>
                              <a:ext uri="{A12FA001-AC4F-418D-AE19-62706E023703}">
                                <ahyp:hlinkClr xmlns:ahyp="http://schemas.microsoft.com/office/drawing/2018/hyperlinkcolor" val="tx"/>
                              </a:ext>
                            </a:extLst>
                          </a:hlinkClick>
                        </a:rPr>
                        <a:t>https://developer.foursquare.com/developer/</a:t>
                      </a:r>
                      <a:endParaRPr lang="en-GB" sz="1400" kern="1200" dirty="0">
                        <a:solidFill>
                          <a:schemeClr val="bg2">
                            <a:lumMod val="50000"/>
                          </a:schemeClr>
                        </a:solidFill>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400" dirty="0"/>
                    </a:p>
                  </a:txBody>
                  <a:tcPr/>
                </a:tc>
                <a:tc>
                  <a:txBody>
                    <a:bodyPr/>
                    <a:lstStyle/>
                    <a:p>
                      <a:r>
                        <a:rPr lang="nl-NL" sz="1400" dirty="0"/>
                        <a:t>Assess the number and location of Vietname restaurants in Amsterdam</a:t>
                      </a:r>
                      <a:endParaRPr lang="en-GB" sz="1400" dirty="0"/>
                    </a:p>
                  </a:txBody>
                  <a:tcPr/>
                </a:tc>
                <a:extLst>
                  <a:ext uri="{0D108BD9-81ED-4DB2-BD59-A6C34878D82A}">
                    <a16:rowId xmlns:a16="http://schemas.microsoft.com/office/drawing/2014/main" val="1722377038"/>
                  </a:ext>
                </a:extLst>
              </a:tr>
              <a:tr h="370840">
                <a:tc>
                  <a:txBody>
                    <a:bodyPr/>
                    <a:lstStyle/>
                    <a:p>
                      <a:pPr algn="ctr"/>
                      <a:r>
                        <a:rPr lang="nl-NL" sz="1400" dirty="0"/>
                        <a:t>2</a:t>
                      </a:r>
                      <a:endParaRPr lang="en-GB" sz="1400" dirty="0"/>
                    </a:p>
                  </a:txBody>
                  <a:tcPr/>
                </a:tc>
                <a:tc>
                  <a:txBody>
                    <a:bodyPr/>
                    <a:lstStyle/>
                    <a:p>
                      <a:r>
                        <a:rPr lang="nl-NL" sz="1400" dirty="0"/>
                        <a:t>Gemeente Amsterdam: Data &amp; Informatie</a:t>
                      </a:r>
                    </a:p>
                    <a:p>
                      <a:r>
                        <a:rPr lang="en-GB" sz="1400" dirty="0">
                          <a:solidFill>
                            <a:schemeClr val="bg2">
                              <a:lumMod val="50000"/>
                            </a:schemeClr>
                          </a:solidFill>
                          <a:hlinkClick r:id="rId3">
                            <a:extLst>
                              <a:ext uri="{A12FA001-AC4F-418D-AE19-62706E023703}">
                                <ahyp:hlinkClr xmlns:ahyp="http://schemas.microsoft.com/office/drawing/2018/hyperlinkcolor" val="tx"/>
                              </a:ext>
                            </a:extLst>
                          </a:hlinkClick>
                        </a:rPr>
                        <a:t>https://data.amsterdam.nl/specials/dashboard/dashboard-kerncijfers/2b48132b-d877-40df-9c31-0bfc74f3ff54/</a:t>
                      </a:r>
                      <a:endParaRPr lang="en-GB" sz="1400" dirty="0">
                        <a:solidFill>
                          <a:schemeClr val="bg2">
                            <a:lumMod val="50000"/>
                          </a:schemeClr>
                        </a:solidFill>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b="0" dirty="0">
                          <a:solidFill>
                            <a:schemeClr val="tx1"/>
                          </a:solidFill>
                        </a:rPr>
                        <a:t>Population (Bevolking</a:t>
                      </a:r>
                      <a:r>
                        <a:rPr lang="en-GB" sz="1400" dirty="0">
                          <a:solidFill>
                            <a:schemeClr val="tx1"/>
                          </a:solidFill>
                        </a:rPr>
                        <a: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400" b="0" dirty="0">
                          <a:solidFill>
                            <a:schemeClr val="tx1"/>
                          </a:solidFill>
                        </a:rPr>
                        <a:t>File name: bbga_latest_and_greatest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Official population statistics are maintained by the local municipality, known locally as “de </a:t>
                      </a:r>
                      <a:r>
                        <a:rPr lang="en-US" sz="1400" dirty="0" err="1"/>
                        <a:t>Gemeente</a:t>
                      </a:r>
                      <a:r>
                        <a:rPr lang="en-US" sz="1400" dirty="0"/>
                        <a:t>”. This information can also be </a:t>
                      </a:r>
                      <a:r>
                        <a:rPr lang="en-US" sz="1400" kern="1200" dirty="0">
                          <a:solidFill>
                            <a:schemeClr val="dk1"/>
                          </a:solidFill>
                          <a:latin typeface="+mn-lt"/>
                          <a:ea typeface="+mn-ea"/>
                          <a:cs typeface="+mn-cs"/>
                        </a:rPr>
                        <a:t>sourced from the </a:t>
                      </a:r>
                      <a:r>
                        <a:rPr lang="nl-NL" sz="1400" kern="1200" dirty="0">
                          <a:solidFill>
                            <a:schemeClr val="dk1"/>
                          </a:solidFill>
                          <a:latin typeface="+mn-lt"/>
                          <a:ea typeface="+mn-ea"/>
                          <a:cs typeface="+mn-cs"/>
                        </a:rPr>
                        <a:t>Central Bureau of Statistics (Centraal Bureau voor de Statistiek)</a:t>
                      </a:r>
                      <a:endParaRPr lang="en-GB" sz="1400" dirty="0"/>
                    </a:p>
                  </a:txBody>
                  <a:tcPr/>
                </a:tc>
                <a:extLst>
                  <a:ext uri="{0D108BD9-81ED-4DB2-BD59-A6C34878D82A}">
                    <a16:rowId xmlns:a16="http://schemas.microsoft.com/office/drawing/2014/main" val="3553461517"/>
                  </a:ext>
                </a:extLst>
              </a:tr>
            </a:tbl>
          </a:graphicData>
        </a:graphic>
      </p:graphicFrame>
      <p:sp>
        <p:nvSpPr>
          <p:cNvPr id="10" name="Content Placeholder 2">
            <a:extLst>
              <a:ext uri="{FF2B5EF4-FFF2-40B4-BE49-F238E27FC236}">
                <a16:creationId xmlns:a16="http://schemas.microsoft.com/office/drawing/2014/main" id="{26961250-3810-430B-AC76-471502C29580}"/>
              </a:ext>
            </a:extLst>
          </p:cNvPr>
          <p:cNvSpPr>
            <a:spLocks noGrp="1"/>
          </p:cNvSpPr>
          <p:nvPr>
            <p:ph idx="1"/>
          </p:nvPr>
        </p:nvSpPr>
        <p:spPr>
          <a:xfrm>
            <a:off x="1197668" y="1930400"/>
            <a:ext cx="10079932" cy="1541399"/>
          </a:xfrm>
        </p:spPr>
        <p:txBody>
          <a:bodyPr>
            <a:normAutofit/>
          </a:bodyPr>
          <a:lstStyle/>
          <a:p>
            <a:r>
              <a:rPr lang="en-GB" sz="1600" i="0" dirty="0">
                <a:effectLst/>
                <a:latin typeface="OpenSans"/>
              </a:rPr>
              <a:t>The list of data sources in the table below are intended to help </a:t>
            </a:r>
            <a:r>
              <a:rPr lang="en-GB" sz="1600" b="0" i="0" dirty="0">
                <a:effectLst/>
                <a:latin typeface="OpenSans"/>
              </a:rPr>
              <a:t>answer the two questions in this analysis. </a:t>
            </a:r>
            <a:r>
              <a:rPr lang="en-GB" sz="1600" dirty="0">
                <a:latin typeface="OpenSans"/>
              </a:rPr>
              <a:t>That is:</a:t>
            </a:r>
          </a:p>
          <a:p>
            <a:pPr marL="800100" lvl="1" indent="-342900">
              <a:buFont typeface="+mj-lt"/>
              <a:buAutoNum type="arabicPeriod"/>
            </a:pPr>
            <a:r>
              <a:rPr lang="en-GB" sz="1600" dirty="0">
                <a:latin typeface="OpenSans"/>
              </a:rPr>
              <a:t>How many Vietnamese restaurants are in Amsterdam and where are they located (source 1)</a:t>
            </a:r>
          </a:p>
          <a:p>
            <a:pPr marL="800100" lvl="1" indent="-342900">
              <a:buFont typeface="+mj-lt"/>
              <a:buAutoNum type="arabicPeriod"/>
            </a:pPr>
            <a:r>
              <a:rPr lang="en-GB" sz="1600" dirty="0">
                <a:latin typeface="OpenSans"/>
              </a:rPr>
              <a:t>Where would be a good location to establish a flagship Vietnamese restaurant in Amsterdam (sources 2)</a:t>
            </a:r>
          </a:p>
          <a:p>
            <a:pPr marL="800100" lvl="1" indent="-342900">
              <a:buFont typeface="+mj-lt"/>
              <a:buAutoNum type="arabicPeriod"/>
            </a:pPr>
            <a:endParaRPr lang="en-GB" dirty="0">
              <a:latin typeface="OpenSans"/>
            </a:endParaRPr>
          </a:p>
          <a:p>
            <a:pPr marL="0" indent="0">
              <a:buNone/>
            </a:pPr>
            <a:endParaRPr lang="en-US" dirty="0"/>
          </a:p>
        </p:txBody>
      </p:sp>
    </p:spTree>
    <p:extLst>
      <p:ext uri="{BB962C8B-B14F-4D97-AF65-F5344CB8AC3E}">
        <p14:creationId xmlns:p14="http://schemas.microsoft.com/office/powerpoint/2010/main" val="16147314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1" y="609600"/>
            <a:ext cx="10055988" cy="1320800"/>
          </a:xfrm>
        </p:spPr>
        <p:txBody>
          <a:bodyPr>
            <a:normAutofit/>
          </a:bodyPr>
          <a:lstStyle/>
          <a:p>
            <a:r>
              <a:rPr lang="en-US" dirty="0"/>
              <a:t>3.1 Foursquare</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7" name="Content Placeholder 2">
            <a:extLst>
              <a:ext uri="{FF2B5EF4-FFF2-40B4-BE49-F238E27FC236}">
                <a16:creationId xmlns:a16="http://schemas.microsoft.com/office/drawing/2014/main" id="{23C72C4F-CA08-4D33-88C1-B12FDF40DB41}"/>
              </a:ext>
            </a:extLst>
          </p:cNvPr>
          <p:cNvSpPr>
            <a:spLocks noGrp="1"/>
          </p:cNvSpPr>
          <p:nvPr>
            <p:ph idx="1"/>
          </p:nvPr>
        </p:nvSpPr>
        <p:spPr>
          <a:xfrm>
            <a:off x="1143000" y="1637133"/>
            <a:ext cx="10055988" cy="4611267"/>
          </a:xfrm>
        </p:spPr>
        <p:txBody>
          <a:bodyPr>
            <a:normAutofit/>
          </a:bodyPr>
          <a:lstStyle/>
          <a:p>
            <a:pPr marL="0" indent="0">
              <a:buNone/>
            </a:pPr>
            <a:r>
              <a:rPr lang="en-US" dirty="0"/>
              <a:t>The foursquare app will be used to locate the existing Vietnamese restaurants in Amsterdam, within a radius of 8000m from the city center.</a:t>
            </a:r>
          </a:p>
          <a:p>
            <a:pPr marL="0" indent="0">
              <a:buNone/>
            </a:pPr>
            <a:endParaRPr lang="en-GB" sz="1800" kern="1200" dirty="0">
              <a:solidFill>
                <a:schemeClr val="bg2">
                  <a:lumMod val="50000"/>
                </a:schemeClr>
              </a:solidFill>
              <a:latin typeface="+mn-lt"/>
              <a:ea typeface="+mn-ea"/>
              <a:cs typeface="+mn-cs"/>
            </a:endParaRPr>
          </a:p>
          <a:p>
            <a:pPr marL="0" indent="0">
              <a:buNone/>
            </a:pPr>
            <a:endParaRPr lang="en-US" dirty="0"/>
          </a:p>
          <a:p>
            <a:pPr marL="457200" lvl="1" indent="0">
              <a:buNone/>
            </a:pPr>
            <a:endParaRPr lang="en-US" dirty="0"/>
          </a:p>
        </p:txBody>
      </p:sp>
    </p:spTree>
    <p:extLst>
      <p:ext uri="{BB962C8B-B14F-4D97-AF65-F5344CB8AC3E}">
        <p14:creationId xmlns:p14="http://schemas.microsoft.com/office/powerpoint/2010/main" val="2067852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2" y="609600"/>
            <a:ext cx="8596668" cy="1320800"/>
          </a:xfrm>
        </p:spPr>
        <p:txBody>
          <a:bodyPr>
            <a:normAutofit/>
          </a:bodyPr>
          <a:lstStyle/>
          <a:p>
            <a:r>
              <a:rPr lang="en-US" dirty="0"/>
              <a:t>3.2 Gemeente Amsterdam</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aphicFrame>
        <p:nvGraphicFramePr>
          <p:cNvPr id="7" name="Table 4">
            <a:extLst>
              <a:ext uri="{FF2B5EF4-FFF2-40B4-BE49-F238E27FC236}">
                <a16:creationId xmlns:a16="http://schemas.microsoft.com/office/drawing/2014/main" id="{6F68CC14-D8B9-42E8-B376-A3005C77FE39}"/>
              </a:ext>
            </a:extLst>
          </p:cNvPr>
          <p:cNvGraphicFramePr>
            <a:graphicFrameLocks noGrp="1"/>
          </p:cNvGraphicFramePr>
          <p:nvPr>
            <p:extLst>
              <p:ext uri="{D42A27DB-BD31-4B8C-83A1-F6EECF244321}">
                <p14:modId xmlns:p14="http://schemas.microsoft.com/office/powerpoint/2010/main" val="1492841780"/>
              </p:ext>
            </p:extLst>
          </p:nvPr>
        </p:nvGraphicFramePr>
        <p:xfrm>
          <a:off x="1197668" y="1840938"/>
          <a:ext cx="9796663" cy="2595880"/>
        </p:xfrm>
        <a:graphic>
          <a:graphicData uri="http://schemas.openxmlformats.org/drawingml/2006/table">
            <a:tbl>
              <a:tblPr firstRow="1" bandRow="1">
                <a:tableStyleId>{5C22544A-7EE6-4342-B048-85BDC9FD1C3A}</a:tableStyleId>
              </a:tblPr>
              <a:tblGrid>
                <a:gridCol w="454600">
                  <a:extLst>
                    <a:ext uri="{9D8B030D-6E8A-4147-A177-3AD203B41FA5}">
                      <a16:colId xmlns:a16="http://schemas.microsoft.com/office/drawing/2014/main" val="2527034355"/>
                    </a:ext>
                  </a:extLst>
                </a:gridCol>
                <a:gridCol w="4584869">
                  <a:extLst>
                    <a:ext uri="{9D8B030D-6E8A-4147-A177-3AD203B41FA5}">
                      <a16:colId xmlns:a16="http://schemas.microsoft.com/office/drawing/2014/main" val="1764357872"/>
                    </a:ext>
                  </a:extLst>
                </a:gridCol>
                <a:gridCol w="2569580">
                  <a:extLst>
                    <a:ext uri="{9D8B030D-6E8A-4147-A177-3AD203B41FA5}">
                      <a16:colId xmlns:a16="http://schemas.microsoft.com/office/drawing/2014/main" val="1457275752"/>
                    </a:ext>
                  </a:extLst>
                </a:gridCol>
                <a:gridCol w="2187614">
                  <a:extLst>
                    <a:ext uri="{9D8B030D-6E8A-4147-A177-3AD203B41FA5}">
                      <a16:colId xmlns:a16="http://schemas.microsoft.com/office/drawing/2014/main" val="374762524"/>
                    </a:ext>
                  </a:extLst>
                </a:gridCol>
              </a:tblGrid>
              <a:tr h="370840">
                <a:tc>
                  <a:txBody>
                    <a:bodyPr/>
                    <a:lstStyle/>
                    <a:p>
                      <a:pPr algn="ctr"/>
                      <a:r>
                        <a:rPr lang="nl-NL" sz="1400" dirty="0"/>
                        <a:t>#</a:t>
                      </a:r>
                      <a:endParaRPr lang="en-GB" sz="1400" dirty="0"/>
                    </a:p>
                  </a:txBody>
                  <a:tcPr/>
                </a:tc>
                <a:tc>
                  <a:txBody>
                    <a:bodyPr/>
                    <a:lstStyle/>
                    <a:p>
                      <a:r>
                        <a:rPr lang="nl-NL" sz="1400" dirty="0"/>
                        <a:t>Data Description</a:t>
                      </a:r>
                      <a:endParaRPr lang="en-GB" sz="1400" dirty="0"/>
                    </a:p>
                  </a:txBody>
                  <a:tcPr/>
                </a:tc>
                <a:tc>
                  <a:txBody>
                    <a:bodyPr/>
                    <a:lstStyle/>
                    <a:p>
                      <a:r>
                        <a:rPr lang="nl-NL" sz="1400" dirty="0"/>
                        <a:t>Field Names</a:t>
                      </a:r>
                      <a:endParaRPr lang="en-GB" sz="1400" dirty="0"/>
                    </a:p>
                  </a:txBody>
                  <a:tcPr/>
                </a:tc>
                <a:tc>
                  <a:txBody>
                    <a:bodyPr/>
                    <a:lstStyle/>
                    <a:p>
                      <a:r>
                        <a:rPr lang="nl-NL" sz="1400" dirty="0"/>
                        <a:t>English translation</a:t>
                      </a:r>
                      <a:endParaRPr lang="en-GB" sz="1400" dirty="0"/>
                    </a:p>
                  </a:txBody>
                  <a:tcPr/>
                </a:tc>
                <a:extLst>
                  <a:ext uri="{0D108BD9-81ED-4DB2-BD59-A6C34878D82A}">
                    <a16:rowId xmlns:a16="http://schemas.microsoft.com/office/drawing/2014/main" val="244387989"/>
                  </a:ext>
                </a:extLst>
              </a:tr>
              <a:tr h="0">
                <a:tc>
                  <a:txBody>
                    <a:bodyPr/>
                    <a:lstStyle/>
                    <a:p>
                      <a:pPr algn="ctr"/>
                      <a:r>
                        <a:rPr lang="nl-NL" sz="1400" dirty="0"/>
                        <a:t>1</a:t>
                      </a:r>
                      <a:endParaRPr lang="en-GB" sz="1400" dirty="0"/>
                    </a:p>
                  </a:txBody>
                  <a:tcPr/>
                </a:tc>
                <a:tc>
                  <a:txBody>
                    <a:bodyPr/>
                    <a:lstStyle/>
                    <a:p>
                      <a:r>
                        <a:rPr lang="nl-NL" sz="1400" dirty="0"/>
                        <a:t>Gemeente Amsterdam: Data &amp; Informatie</a:t>
                      </a:r>
                    </a:p>
                    <a:p>
                      <a:r>
                        <a:rPr lang="en-GB" sz="1400" dirty="0">
                          <a:solidFill>
                            <a:schemeClr val="bg2">
                              <a:lumMod val="50000"/>
                            </a:schemeClr>
                          </a:solidFill>
                          <a:hlinkClick r:id="rId2">
                            <a:extLst>
                              <a:ext uri="{A12FA001-AC4F-418D-AE19-62706E023703}">
                                <ahyp:hlinkClr xmlns:ahyp="http://schemas.microsoft.com/office/drawing/2018/hyperlinkcolor" val="tx"/>
                              </a:ext>
                            </a:extLst>
                          </a:hlinkClick>
                        </a:rPr>
                        <a:t>https://data.amsterdam.nl/specials/dashboard/dashboard-kerncijfers/2b48132b-d877-40df-9c31-0bfc74f3ff54/</a:t>
                      </a:r>
                      <a:endParaRPr lang="en-GB" sz="1400" dirty="0">
                        <a:solidFill>
                          <a:schemeClr val="bg2">
                            <a:lumMod val="50000"/>
                          </a:schemeClr>
                        </a:solidFill>
                      </a:endParaRPr>
                    </a:p>
                    <a:p>
                      <a:endParaRPr lang="en-GB" sz="1200" dirty="0">
                        <a:solidFill>
                          <a:schemeClr val="bg1"/>
                        </a:solidFill>
                      </a:endParaRPr>
                    </a:p>
                    <a:p>
                      <a:r>
                        <a:rPr lang="en-GB" sz="1400" b="1" dirty="0">
                          <a:solidFill>
                            <a:schemeClr val="tx1"/>
                          </a:solidFill>
                        </a:rPr>
                        <a:t>bbga_latest_and_greatest</a:t>
                      </a:r>
                    </a:p>
                    <a:p>
                      <a:r>
                        <a:rPr lang="en-GB" sz="1400" dirty="0"/>
                        <a:t>Original size of the data is circa 140MB. Reduction will need to occur prior to import /usage.</a:t>
                      </a:r>
                      <a:endParaRPr lang="en-GB" sz="1400" dirty="0">
                        <a:solidFill>
                          <a:schemeClr val="bg1"/>
                        </a:solidFill>
                      </a:endParaRPr>
                    </a:p>
                    <a:p>
                      <a:endParaRPr lang="en-GB" sz="1200" dirty="0">
                        <a:solidFill>
                          <a:schemeClr val="bg1"/>
                        </a:solidFill>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sz="1400"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400"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400"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400"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400" b="1" dirty="0"/>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b="1" dirty="0"/>
                        <a:t>jaar </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b="1" dirty="0"/>
                        <a:t>gebiedcode15</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b="1" dirty="0"/>
                        <a:t>variabele</a:t>
                      </a:r>
                      <a:r>
                        <a:rPr lang="nl-NL" sz="1400"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b="1" dirty="0"/>
                        <a:t>waarde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nl-NL" sz="14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4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4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4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nl-NL" sz="1400" dirty="0"/>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Year</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Area code</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Variable</a:t>
                      </a:r>
                    </a:p>
                    <a:p>
                      <a:pPr marL="0" marR="0" lvl="0" indent="0" algn="l" defTabSz="914400" rtl="0" eaLnBrk="1" fontAlgn="auto" latinLnBrk="0" hangingPunct="1">
                        <a:lnSpc>
                          <a:spcPct val="100000"/>
                        </a:lnSpc>
                        <a:spcBef>
                          <a:spcPts val="0"/>
                        </a:spcBef>
                        <a:spcAft>
                          <a:spcPts val="0"/>
                        </a:spcAft>
                        <a:buClrTx/>
                        <a:buSzTx/>
                        <a:buFontTx/>
                        <a:buNone/>
                        <a:tabLst/>
                        <a:defRPr/>
                      </a:pPr>
                      <a:r>
                        <a:rPr lang="nl-NL" sz="1400" dirty="0"/>
                        <a:t>Value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400" dirty="0"/>
                    </a:p>
                  </a:txBody>
                  <a:tcPr/>
                </a:tc>
                <a:extLst>
                  <a:ext uri="{0D108BD9-81ED-4DB2-BD59-A6C34878D82A}">
                    <a16:rowId xmlns:a16="http://schemas.microsoft.com/office/drawing/2014/main" val="3553461517"/>
                  </a:ext>
                </a:extLst>
              </a:tr>
            </a:tbl>
          </a:graphicData>
        </a:graphic>
      </p:graphicFrame>
    </p:spTree>
    <p:extLst>
      <p:ext uri="{BB962C8B-B14F-4D97-AF65-F5344CB8AC3E}">
        <p14:creationId xmlns:p14="http://schemas.microsoft.com/office/powerpoint/2010/main" val="3843952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2" y="609600"/>
            <a:ext cx="8596668" cy="1320800"/>
          </a:xfrm>
        </p:spPr>
        <p:txBody>
          <a:bodyPr>
            <a:normAutofit/>
          </a:bodyPr>
          <a:lstStyle/>
          <a:p>
            <a:r>
              <a:rPr lang="en-US" dirty="0"/>
              <a:t>4.0 Explore and Understand the Data</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0" name="Content Placeholder 2">
            <a:extLst>
              <a:ext uri="{FF2B5EF4-FFF2-40B4-BE49-F238E27FC236}">
                <a16:creationId xmlns:a16="http://schemas.microsoft.com/office/drawing/2014/main" id="{26961250-3810-430B-AC76-471502C29580}"/>
              </a:ext>
            </a:extLst>
          </p:cNvPr>
          <p:cNvSpPr>
            <a:spLocks noGrp="1"/>
          </p:cNvSpPr>
          <p:nvPr>
            <p:ph idx="1"/>
          </p:nvPr>
        </p:nvSpPr>
        <p:spPr>
          <a:xfrm>
            <a:off x="1333502" y="1718597"/>
            <a:ext cx="4025134" cy="4318000"/>
          </a:xfrm>
        </p:spPr>
        <p:txBody>
          <a:bodyPr>
            <a:normAutofit lnSpcReduction="10000"/>
          </a:bodyPr>
          <a:lstStyle/>
          <a:p>
            <a:pPr marL="0" indent="0">
              <a:buNone/>
            </a:pPr>
            <a:r>
              <a:rPr lang="en-GB" sz="1500" dirty="0">
                <a:latin typeface="OpenSans"/>
              </a:rPr>
              <a:t>This analysis will focus on the city of Amsterdam, located in the province of North Holland in the Netherlands. The 2020 population was 873,310 residents.  </a:t>
            </a:r>
          </a:p>
          <a:p>
            <a:pPr marL="0" indent="0">
              <a:buNone/>
            </a:pPr>
            <a:r>
              <a:rPr lang="en-GB" sz="1500" dirty="0">
                <a:latin typeface="OpenSans"/>
              </a:rPr>
              <a:t>In the context of this analysis, it is important for the reader to understand is how the city of Amsterdam is split into various areas. This is relevant because this is how the data is structured and stored by the Central Bureau of Statistics and Amsterdam municipality.</a:t>
            </a:r>
          </a:p>
          <a:p>
            <a:pPr marL="0" indent="0">
              <a:buNone/>
            </a:pPr>
            <a:endParaRPr lang="en-GB" sz="400" dirty="0">
              <a:latin typeface="OpenSans"/>
            </a:endParaRPr>
          </a:p>
          <a:p>
            <a:pPr marL="0" indent="0">
              <a:spcBef>
                <a:spcPts val="0"/>
              </a:spcBef>
              <a:buNone/>
            </a:pPr>
            <a:r>
              <a:rPr lang="en-GB" sz="1500" dirty="0">
                <a:latin typeface="OpenSans"/>
              </a:rPr>
              <a:t>Amsterdam is split into 8 districts (</a:t>
            </a:r>
            <a:r>
              <a:rPr lang="en-GB" sz="1500" i="1" dirty="0">
                <a:latin typeface="OpenSans"/>
              </a:rPr>
              <a:t>stadsdelen</a:t>
            </a:r>
            <a:r>
              <a:rPr lang="en-GB" sz="1500" dirty="0">
                <a:latin typeface="OpenSans"/>
              </a:rPr>
              <a:t>) and these districts are then further divided into a total of 99 neighbourhoods (</a:t>
            </a:r>
            <a:r>
              <a:rPr lang="en-GB" sz="1500" i="1" dirty="0">
                <a:latin typeface="OpenSans"/>
              </a:rPr>
              <a:t>wijken</a:t>
            </a:r>
            <a:r>
              <a:rPr lang="en-GB" sz="1500" dirty="0">
                <a:latin typeface="OpenSans"/>
              </a:rPr>
              <a:t>). </a:t>
            </a:r>
          </a:p>
          <a:p>
            <a:pPr marL="0" indent="0">
              <a:spcBef>
                <a:spcPts val="0"/>
              </a:spcBef>
              <a:buNone/>
            </a:pPr>
            <a:r>
              <a:rPr lang="en-GB" sz="1500" dirty="0">
                <a:latin typeface="OpenSans"/>
              </a:rPr>
              <a:t>For example: The Zuidoost district (T) consists of T92, T93, T94, T95, T96, T97 and T98</a:t>
            </a:r>
          </a:p>
          <a:p>
            <a:pPr marL="0" indent="0">
              <a:spcBef>
                <a:spcPts val="0"/>
              </a:spcBef>
              <a:buNone/>
            </a:pPr>
            <a:endParaRPr lang="en-GB" sz="1500" dirty="0">
              <a:latin typeface="OpenSans"/>
            </a:endParaRPr>
          </a:p>
          <a:p>
            <a:pPr marL="0" indent="0">
              <a:spcBef>
                <a:spcPts val="0"/>
              </a:spcBef>
              <a:buNone/>
            </a:pPr>
            <a:r>
              <a:rPr lang="en-GB" sz="1500" dirty="0">
                <a:latin typeface="OpenSans"/>
              </a:rPr>
              <a:t>Further information on the names of the neighbourhoods (wijken) can be found in Appendix 1. </a:t>
            </a:r>
            <a:endParaRPr lang="en-GB" dirty="0">
              <a:latin typeface="OpenSans"/>
            </a:endParaRPr>
          </a:p>
          <a:p>
            <a:pPr marL="0" indent="0">
              <a:buNone/>
            </a:pPr>
            <a:endParaRPr lang="en-US" dirty="0"/>
          </a:p>
        </p:txBody>
      </p:sp>
      <p:pic>
        <p:nvPicPr>
          <p:cNvPr id="11" name="Picture 10">
            <a:extLst>
              <a:ext uri="{FF2B5EF4-FFF2-40B4-BE49-F238E27FC236}">
                <a16:creationId xmlns:a16="http://schemas.microsoft.com/office/drawing/2014/main" id="{0F443170-3F8F-40B5-B712-C05921C360E5}"/>
              </a:ext>
            </a:extLst>
          </p:cNvPr>
          <p:cNvPicPr>
            <a:picLocks noChangeAspect="1"/>
          </p:cNvPicPr>
          <p:nvPr/>
        </p:nvPicPr>
        <p:blipFill>
          <a:blip r:embed="rId2"/>
          <a:stretch>
            <a:fillRect/>
          </a:stretch>
        </p:blipFill>
        <p:spPr>
          <a:xfrm>
            <a:off x="5631836" y="1718597"/>
            <a:ext cx="6074712" cy="4152594"/>
          </a:xfrm>
          <a:prstGeom prst="rect">
            <a:avLst/>
          </a:prstGeom>
        </p:spPr>
      </p:pic>
      <p:sp>
        <p:nvSpPr>
          <p:cNvPr id="4" name="TextBox 3">
            <a:extLst>
              <a:ext uri="{FF2B5EF4-FFF2-40B4-BE49-F238E27FC236}">
                <a16:creationId xmlns:a16="http://schemas.microsoft.com/office/drawing/2014/main" id="{3A20A282-4218-4C68-BFA1-B40E2E1C2161}"/>
              </a:ext>
            </a:extLst>
          </p:cNvPr>
          <p:cNvSpPr txBox="1"/>
          <p:nvPr/>
        </p:nvSpPr>
        <p:spPr>
          <a:xfrm>
            <a:off x="5731497" y="6036597"/>
            <a:ext cx="5656082" cy="261610"/>
          </a:xfrm>
          <a:prstGeom prst="rect">
            <a:avLst/>
          </a:prstGeom>
          <a:noFill/>
        </p:spPr>
        <p:txBody>
          <a:bodyPr wrap="square" rtlCol="0">
            <a:spAutoFit/>
          </a:bodyPr>
          <a:lstStyle/>
          <a:p>
            <a:r>
              <a:rPr lang="nl-NL" sz="1100" dirty="0"/>
              <a:t>Map of Amsterdam including its 8 stadsdelen en 99 wiken OIS (2019)</a:t>
            </a:r>
            <a:endParaRPr lang="en-GB" sz="1100" dirty="0"/>
          </a:p>
        </p:txBody>
      </p:sp>
    </p:spTree>
    <p:extLst>
      <p:ext uri="{BB962C8B-B14F-4D97-AF65-F5344CB8AC3E}">
        <p14:creationId xmlns:p14="http://schemas.microsoft.com/office/powerpoint/2010/main" val="19727910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33502" y="609600"/>
            <a:ext cx="8596668" cy="1320800"/>
          </a:xfrm>
        </p:spPr>
        <p:txBody>
          <a:bodyPr>
            <a:normAutofit/>
          </a:bodyPr>
          <a:lstStyle/>
          <a:p>
            <a:r>
              <a:rPr lang="en-US" dirty="0"/>
              <a:t>5.0 Pre-preparation and processing</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8" name="Content Placeholder 2">
            <a:extLst>
              <a:ext uri="{FF2B5EF4-FFF2-40B4-BE49-F238E27FC236}">
                <a16:creationId xmlns:a16="http://schemas.microsoft.com/office/drawing/2014/main" id="{214DBF8B-ABB5-49F3-BECE-FDFCFAD0A9A6}"/>
              </a:ext>
            </a:extLst>
          </p:cNvPr>
          <p:cNvSpPr txBox="1">
            <a:spLocks/>
          </p:cNvSpPr>
          <p:nvPr/>
        </p:nvSpPr>
        <p:spPr>
          <a:xfrm>
            <a:off x="1333502" y="1984375"/>
            <a:ext cx="9905999" cy="438814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buNone/>
            </a:pPr>
            <a:r>
              <a:rPr lang="en-US" sz="1600" dirty="0"/>
              <a:t>Due to the significant size of the </a:t>
            </a:r>
            <a:r>
              <a:rPr lang="nl-NL" sz="1600" dirty="0"/>
              <a:t>Gemeente Amsterdam: Data &amp; Informatie data (140 MB), the following pa</a:t>
            </a:r>
            <a:r>
              <a:rPr lang="en-US" sz="1600" dirty="0"/>
              <a:t>rameters were removed so that it could be processed:</a:t>
            </a:r>
          </a:p>
          <a:p>
            <a:r>
              <a:rPr lang="en-US" sz="1600" dirty="0"/>
              <a:t>Jaar / Year : 2005 to 2015</a:t>
            </a:r>
          </a:p>
          <a:p>
            <a:pPr>
              <a:spcBef>
                <a:spcPts val="0"/>
              </a:spcBef>
            </a:pPr>
            <a:r>
              <a:rPr lang="en-US" sz="1600" dirty="0"/>
              <a:t>Gebiedcode15 | Area code: Buurten, Alternative buurten; and Rayons</a:t>
            </a:r>
          </a:p>
          <a:p>
            <a:pPr>
              <a:spcBef>
                <a:spcPts val="0"/>
              </a:spcBef>
            </a:pPr>
            <a:r>
              <a:rPr lang="en-US" sz="1600" dirty="0"/>
              <a:t>Variabele | Variable: various non relevant parameters:</a:t>
            </a:r>
          </a:p>
          <a:p>
            <a:pPr lvl="1"/>
            <a:r>
              <a:rPr lang="en-US" sz="1200" dirty="0"/>
              <a:t>BEVBRIEF (letterbox address holders)</a:t>
            </a:r>
          </a:p>
          <a:p>
            <a:pPr lvl="1"/>
            <a:r>
              <a:rPr lang="en-US" sz="1200" dirty="0"/>
              <a:t>BEVINST (Institutes)</a:t>
            </a:r>
          </a:p>
          <a:p>
            <a:pPr lvl="1"/>
            <a:r>
              <a:rPr lang="en-US" sz="1200" dirty="0"/>
              <a:t>BEVVEST, BEVVERT, BEVVESTINT, BEVVERTINT, BEVGELUKINT, BEVMUTNL_P &amp; BEVMUTTOT_P (additional details on people moving </a:t>
            </a:r>
            <a:r>
              <a:rPr lang="en-US" sz="1200" i="1" dirty="0"/>
              <a:t>within in the Netherlands. </a:t>
            </a:r>
            <a:r>
              <a:rPr lang="en-US" sz="1200" dirty="0"/>
              <a:t>This question asks did the resident change address from inside Amsterdam or come from another city/area in the Netherlands)</a:t>
            </a:r>
          </a:p>
          <a:p>
            <a:pPr lvl="1"/>
            <a:r>
              <a:rPr lang="en-US" sz="1200" dirty="0"/>
              <a:t>BEVPOTBBV (intention of the resident in terms of length of stay)</a:t>
            </a:r>
          </a:p>
          <a:p>
            <a:pPr lvl="1"/>
            <a:r>
              <a:rPr lang="en-US" sz="1200" dirty="0"/>
              <a:t>BEVSTERF (</a:t>
            </a:r>
            <a:r>
              <a:rPr lang="en-GB" sz="1200" dirty="0"/>
              <a:t>number of deaths) &amp; BEVGEB (number of births)</a:t>
            </a:r>
            <a:endParaRPr lang="en-US" sz="1200" dirty="0"/>
          </a:p>
          <a:p>
            <a:pPr lvl="1"/>
            <a:r>
              <a:rPr lang="en-US" sz="1200" dirty="0"/>
              <a:t>Various household composition statistics (single, shared, family, family with children, other)</a:t>
            </a:r>
          </a:p>
          <a:p>
            <a:pPr lvl="1">
              <a:spcBef>
                <a:spcPts val="0"/>
              </a:spcBef>
            </a:pPr>
            <a:endParaRPr lang="en-US" sz="1400" dirty="0"/>
          </a:p>
          <a:p>
            <a:pPr>
              <a:spcBef>
                <a:spcPts val="0"/>
              </a:spcBef>
            </a:pPr>
            <a:endParaRPr lang="en-US" sz="1600" dirty="0"/>
          </a:p>
          <a:p>
            <a:pPr>
              <a:spcBef>
                <a:spcPts val="0"/>
              </a:spcBef>
            </a:pPr>
            <a:endParaRPr lang="en-US" sz="1600" dirty="0"/>
          </a:p>
          <a:p>
            <a:pPr>
              <a:spcBef>
                <a:spcPts val="0"/>
              </a:spcBef>
            </a:pPr>
            <a:endParaRPr lang="en-US" sz="1600" dirty="0"/>
          </a:p>
          <a:p>
            <a:pPr>
              <a:spcBef>
                <a:spcPts val="0"/>
              </a:spcBef>
            </a:pPr>
            <a:endParaRPr lang="en-US" dirty="0"/>
          </a:p>
          <a:p>
            <a:endParaRPr lang="en-US" dirty="0"/>
          </a:p>
          <a:p>
            <a:endParaRPr lang="en-US" dirty="0"/>
          </a:p>
          <a:p>
            <a:endParaRPr lang="en-US" dirty="0"/>
          </a:p>
          <a:p>
            <a:pPr marL="457200" lvl="1" indent="0">
              <a:buFont typeface="Wingdings 3" charset="2"/>
              <a:buNone/>
            </a:pPr>
            <a:endParaRPr lang="en-US" dirty="0"/>
          </a:p>
        </p:txBody>
      </p:sp>
    </p:spTree>
    <p:extLst>
      <p:ext uri="{BB962C8B-B14F-4D97-AF65-F5344CB8AC3E}">
        <p14:creationId xmlns:p14="http://schemas.microsoft.com/office/powerpoint/2010/main" val="22376593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E80B86A7-A1EC-475B-9166-88902B033A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56921" y="609600"/>
            <a:ext cx="10586346" cy="1320800"/>
          </a:xfrm>
        </p:spPr>
        <p:txBody>
          <a:bodyPr>
            <a:normAutofit/>
          </a:bodyPr>
          <a:lstStyle/>
          <a:p>
            <a:r>
              <a:rPr lang="en-US" dirty="0"/>
              <a:t>6.0 Modelling Approach</a:t>
            </a:r>
          </a:p>
        </p:txBody>
      </p:sp>
      <p:sp>
        <p:nvSpPr>
          <p:cNvPr id="17" name="Isosceles Triangle 9">
            <a:extLst>
              <a:ext uri="{FF2B5EF4-FFF2-40B4-BE49-F238E27FC236}">
                <a16:creationId xmlns:a16="http://schemas.microsoft.com/office/drawing/2014/main" id="{C2C29CB1-9F74-4879-A6AF-AEA67B6F1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Isosceles Triangle 11">
            <a:extLst>
              <a:ext uri="{FF2B5EF4-FFF2-40B4-BE49-F238E27FC236}">
                <a16:creationId xmlns:a16="http://schemas.microsoft.com/office/drawing/2014/main" id="{7E2C7115-5336-410C-AD71-0F0952A2E5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Content Placeholder 2">
            <a:extLst>
              <a:ext uri="{FF2B5EF4-FFF2-40B4-BE49-F238E27FC236}">
                <a16:creationId xmlns:a16="http://schemas.microsoft.com/office/drawing/2014/main" id="{98F1BD12-B495-4F1D-BB11-FB9BA107F61E}"/>
              </a:ext>
            </a:extLst>
          </p:cNvPr>
          <p:cNvSpPr>
            <a:spLocks noGrp="1"/>
          </p:cNvSpPr>
          <p:nvPr>
            <p:ph idx="1"/>
          </p:nvPr>
        </p:nvSpPr>
        <p:spPr>
          <a:xfrm>
            <a:off x="1245211" y="1930400"/>
            <a:ext cx="9868991" cy="3424025"/>
          </a:xfrm>
        </p:spPr>
        <p:txBody>
          <a:bodyPr>
            <a:normAutofit/>
          </a:bodyPr>
          <a:lstStyle/>
          <a:p>
            <a:pPr marL="0" indent="0" fontAlgn="base">
              <a:buNone/>
            </a:pPr>
            <a:r>
              <a:rPr lang="en-US" sz="1600" dirty="0"/>
              <a:t>At a high level the modelling approach will make the following steps:</a:t>
            </a:r>
          </a:p>
          <a:p>
            <a:pPr fontAlgn="base">
              <a:buFont typeface="+mj-lt"/>
              <a:buAutoNum type="arabicPeriod"/>
            </a:pPr>
            <a:r>
              <a:rPr lang="en-US" sz="1600" dirty="0"/>
              <a:t>Identify the existing Vietnamese restaurants in Amsterdam</a:t>
            </a:r>
          </a:p>
          <a:p>
            <a:pPr fontAlgn="base">
              <a:buFont typeface="+mj-lt"/>
              <a:buAutoNum type="arabicPeriod"/>
            </a:pPr>
            <a:r>
              <a:rPr lang="en-US" sz="1600" dirty="0"/>
              <a:t>Identify the target demographic for our flagship Vietnamese restaurant, referring to data</a:t>
            </a:r>
          </a:p>
          <a:p>
            <a:pPr fontAlgn="base">
              <a:buFont typeface="+mj-lt"/>
              <a:buAutoNum type="arabicPeriod"/>
            </a:pPr>
            <a:r>
              <a:rPr lang="en-US" sz="1600" dirty="0"/>
              <a:t>Load, cleanse &amp; enhance data sources (if required)</a:t>
            </a:r>
          </a:p>
          <a:p>
            <a:pPr fontAlgn="base">
              <a:buFont typeface="+mj-lt"/>
              <a:buAutoNum type="arabicPeriod"/>
            </a:pPr>
            <a:r>
              <a:rPr lang="en-US" sz="1600" dirty="0"/>
              <a:t>Identify the attributes of our target demographic in the data sources</a:t>
            </a:r>
          </a:p>
          <a:p>
            <a:pPr fontAlgn="base">
              <a:buFont typeface="+mj-lt"/>
              <a:buAutoNum type="arabicPeriod"/>
            </a:pPr>
            <a:r>
              <a:rPr lang="en-US" sz="1600" dirty="0"/>
              <a:t>Complete a clustering analysis for the identified attributes in Step 2 in our data</a:t>
            </a:r>
          </a:p>
          <a:p>
            <a:pPr fontAlgn="base">
              <a:buFont typeface="+mj-lt"/>
              <a:buAutoNum type="arabicPeriod"/>
            </a:pPr>
            <a:endParaRPr lang="en-US" sz="1600" dirty="0"/>
          </a:p>
        </p:txBody>
      </p:sp>
    </p:spTree>
    <p:extLst>
      <p:ext uri="{BB962C8B-B14F-4D97-AF65-F5344CB8AC3E}">
        <p14:creationId xmlns:p14="http://schemas.microsoft.com/office/powerpoint/2010/main" val="315700635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11055</TotalTime>
  <Words>2113</Words>
  <Application>Microsoft Office PowerPoint</Application>
  <PresentationFormat>Widescreen</PresentationFormat>
  <Paragraphs>255</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Arial</vt:lpstr>
      <vt:lpstr>Open Sans</vt:lpstr>
      <vt:lpstr>OpenSans</vt:lpstr>
      <vt:lpstr>Times New Roman</vt:lpstr>
      <vt:lpstr>Trebuchet MS</vt:lpstr>
      <vt:lpstr>Wingdings 3</vt:lpstr>
      <vt:lpstr>Facet</vt:lpstr>
      <vt:lpstr>Vietnamese Food in Amsterdam  CAPSTONE PROJECT</vt:lpstr>
      <vt:lpstr>1.0 Business Problem</vt:lpstr>
      <vt:lpstr>2.0 Methodology</vt:lpstr>
      <vt:lpstr>3.0 Collect Inspection Data</vt:lpstr>
      <vt:lpstr>3.1 Foursquare</vt:lpstr>
      <vt:lpstr>3.2 Gemeente Amsterdam</vt:lpstr>
      <vt:lpstr>4.0 Explore and Understand the Data</vt:lpstr>
      <vt:lpstr>5.0 Pre-preparation and processing</vt:lpstr>
      <vt:lpstr>6.0 Modelling Approach</vt:lpstr>
      <vt:lpstr>6.1 Foursquare: Current Vietnamese restaurants?</vt:lpstr>
      <vt:lpstr>6.2 Target restaurant demographic</vt:lpstr>
      <vt:lpstr>6.2.1 Neighborhoods (Wijken)</vt:lpstr>
      <vt:lpstr>6.2.2 Age</vt:lpstr>
      <vt:lpstr>6.2.3 Income</vt:lpstr>
      <vt:lpstr>6.3 Load, cleanse and enhance data sources where required</vt:lpstr>
      <vt:lpstr>6.4 Modelling Approach (1/2)</vt:lpstr>
      <vt:lpstr>6.4 Modelling Approach (2/2) </vt:lpstr>
      <vt:lpstr>6.5 Scatterplot to identify target locations (1/2)</vt:lpstr>
      <vt:lpstr>6.5 Scatterplot to identify target locations </vt:lpstr>
      <vt:lpstr>7.0 Conclusions </vt:lpstr>
      <vt:lpstr>7.0 Final Notes </vt:lpstr>
      <vt:lpstr>PowerPoint Presentation</vt:lpstr>
      <vt:lpstr>Appendix 1: Gemeente Amsterdam | Year</vt:lpstr>
      <vt:lpstr>Appendix 1: Gemeente Amsterdam | Geography</vt:lpstr>
      <vt:lpstr>Appendix 1: Gemeente Amsterdam | Variables (1 of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Vietnamese Food in Amsterdam CAPSTONE PROJECT</dc:title>
  <dc:creator>Kim Marchant</dc:creator>
  <cp:lastModifiedBy>Kim Marchant</cp:lastModifiedBy>
  <cp:revision>73</cp:revision>
  <dcterms:created xsi:type="dcterms:W3CDTF">2021-01-14T14:18:41Z</dcterms:created>
  <dcterms:modified xsi:type="dcterms:W3CDTF">2021-02-04T20:07:06Z</dcterms:modified>
</cp:coreProperties>
</file>

<file path=docProps/thumbnail.jpeg>
</file>